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7" r:id="rId2"/>
    <p:sldId id="258" r:id="rId3"/>
    <p:sldId id="265" r:id="rId4"/>
    <p:sldId id="266" r:id="rId5"/>
    <p:sldId id="268" r:id="rId6"/>
    <p:sldId id="269" r:id="rId7"/>
    <p:sldId id="259" r:id="rId8"/>
    <p:sldId id="270" r:id="rId9"/>
    <p:sldId id="261" r:id="rId10"/>
    <p:sldId id="262" r:id="rId11"/>
    <p:sldId id="271" r:id="rId12"/>
    <p:sldId id="272" r:id="rId13"/>
    <p:sldId id="273" r:id="rId14"/>
    <p:sldId id="275" r:id="rId15"/>
    <p:sldId id="274" r:id="rId16"/>
    <p:sldId id="276" r:id="rId17"/>
    <p:sldId id="277" r:id="rId18"/>
    <p:sldId id="279" r:id="rId19"/>
    <p:sldId id="280" r:id="rId20"/>
    <p:sldId id="281"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78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A64CC-332B-7418-D4B7-CD0D0A9A2734}" v="2090" dt="2023-09-28T15:28:32.019"/>
    <p1510:client id="{8A094AD9-2979-3972-844B-B4F57FB98031}" v="2520" dt="2023-09-29T10:02:52.221"/>
    <p1510:client id="{8E56790D-E7C7-48AA-992C-C68DF3169550}" v="276" dt="2023-09-21T09:24:50.302"/>
    <p1510:client id="{C67339FF-83FB-A51E-DF6F-3B811B01DE5E}" v="1624" dt="2023-09-28T21:18:12.939"/>
    <p1510:client id="{D55683A6-D6F1-4604-45FE-4DC75FF0CB47}" v="595" dt="2023-09-27T06:45:59.389"/>
    <p1510:client id="{EB9367DA-0F11-7748-BD40-946A48FD84BC}" v="453" dt="2023-09-28T16:34:45.6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9A92D-F976-41A3-A73A-70ED8C87C42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1AC4E55-976F-4ED8-93A0-DA5585970B7F}">
      <dgm:prSet/>
      <dgm:spPr/>
      <dgm:t>
        <a:bodyPr/>
        <a:lstStyle/>
        <a:p>
          <a:r>
            <a:rPr lang="en-US" b="1"/>
            <a:t>Resource Concentration:</a:t>
          </a:r>
          <a:r>
            <a:rPr lang="en-US"/>
            <a:t> Given the cost advantages associated with economies of scale, it makes sense to concentrate resources, including labor and capital, in one location, typically a factory or manufacturing facility.</a:t>
          </a:r>
        </a:p>
      </dgm:t>
    </dgm:pt>
    <dgm:pt modelId="{47E151FC-7FF2-4768-B72B-CC95FFE90EE2}" type="parTrans" cxnId="{D64FBDC6-AFD7-407D-B1CE-F590CC703D3B}">
      <dgm:prSet/>
      <dgm:spPr/>
      <dgm:t>
        <a:bodyPr/>
        <a:lstStyle/>
        <a:p>
          <a:endParaRPr lang="en-US"/>
        </a:p>
      </dgm:t>
    </dgm:pt>
    <dgm:pt modelId="{180C17AC-AF59-4BAA-8A5B-2807F067F6DD}" type="sibTrans" cxnId="{D64FBDC6-AFD7-407D-B1CE-F590CC703D3B}">
      <dgm:prSet/>
      <dgm:spPr/>
      <dgm:t>
        <a:bodyPr/>
        <a:lstStyle/>
        <a:p>
          <a:endParaRPr lang="en-US"/>
        </a:p>
      </dgm:t>
    </dgm:pt>
    <dgm:pt modelId="{1226FFBF-7FB3-414F-88AC-DE6DBA7E8D79}">
      <dgm:prSet/>
      <dgm:spPr/>
      <dgm:t>
        <a:bodyPr/>
        <a:lstStyle/>
        <a:p>
          <a:r>
            <a:rPr lang="en-US" b="1"/>
            <a:t>Proximity of Workers:</a:t>
          </a:r>
          <a:r>
            <a:rPr lang="en-US"/>
            <a:t> Workers tend to locate near these production facilities to reduce transportation costs and increase efficiency.</a:t>
          </a:r>
        </a:p>
      </dgm:t>
    </dgm:pt>
    <dgm:pt modelId="{D450B395-BC4A-4C2A-A80A-6A47FD931CD7}" type="parTrans" cxnId="{361514FA-B21B-458A-B993-F74FEFE4BBA6}">
      <dgm:prSet/>
      <dgm:spPr/>
      <dgm:t>
        <a:bodyPr/>
        <a:lstStyle/>
        <a:p>
          <a:endParaRPr lang="en-US"/>
        </a:p>
      </dgm:t>
    </dgm:pt>
    <dgm:pt modelId="{247AF2E1-DACE-467E-84C9-E1D69B00164E}" type="sibTrans" cxnId="{361514FA-B21B-458A-B993-F74FEFE4BBA6}">
      <dgm:prSet/>
      <dgm:spPr/>
      <dgm:t>
        <a:bodyPr/>
        <a:lstStyle/>
        <a:p>
          <a:endParaRPr lang="en-US"/>
        </a:p>
      </dgm:t>
    </dgm:pt>
    <dgm:pt modelId="{EB3A80A8-2721-418F-A455-F17984208946}">
      <dgm:prSet/>
      <dgm:spPr/>
      <dgm:t>
        <a:bodyPr/>
        <a:lstStyle/>
        <a:p>
          <a:r>
            <a:rPr lang="en-US" b="1"/>
            <a:t>Formation of Cities:</a:t>
          </a:r>
          <a:r>
            <a:rPr lang="en-US"/>
            <a:t> As a result of </a:t>
          </a:r>
          <a:r>
            <a:rPr lang="en-US">
              <a:latin typeface="Calibri Light" panose="020F0302020204030204"/>
            </a:rPr>
            <a:t>these</a:t>
          </a:r>
          <a:r>
            <a:rPr lang="en-US"/>
            <a:t> factors, cities emerge. These cities are characterized by the concentration of factories and production facilities, often centered around a specific industry or manufacturing sector.</a:t>
          </a:r>
        </a:p>
      </dgm:t>
    </dgm:pt>
    <dgm:pt modelId="{8942B4A4-5C54-4F8C-B504-13FF80BE9368}" type="parTrans" cxnId="{CB1551AB-08DC-459A-B1C8-5A1CD456009D}">
      <dgm:prSet/>
      <dgm:spPr/>
      <dgm:t>
        <a:bodyPr/>
        <a:lstStyle/>
        <a:p>
          <a:endParaRPr lang="en-US"/>
        </a:p>
      </dgm:t>
    </dgm:pt>
    <dgm:pt modelId="{1CED4CE6-A8CA-4B94-A937-805EFCDA1A22}" type="sibTrans" cxnId="{CB1551AB-08DC-459A-B1C8-5A1CD456009D}">
      <dgm:prSet/>
      <dgm:spPr/>
      <dgm:t>
        <a:bodyPr/>
        <a:lstStyle/>
        <a:p>
          <a:endParaRPr lang="en-US"/>
        </a:p>
      </dgm:t>
    </dgm:pt>
    <dgm:pt modelId="{215296AF-E45B-49A6-834D-61687FAD7E62}" type="pres">
      <dgm:prSet presAssocID="{3239A92D-F976-41A3-A73A-70ED8C87C42A}" presName="root" presStyleCnt="0">
        <dgm:presLayoutVars>
          <dgm:dir/>
          <dgm:resizeHandles val="exact"/>
        </dgm:presLayoutVars>
      </dgm:prSet>
      <dgm:spPr/>
    </dgm:pt>
    <dgm:pt modelId="{73FE7C8C-91C3-4041-B43D-4724E113826F}" type="pres">
      <dgm:prSet presAssocID="{21AC4E55-976F-4ED8-93A0-DA5585970B7F}" presName="compNode" presStyleCnt="0"/>
      <dgm:spPr/>
    </dgm:pt>
    <dgm:pt modelId="{55FCC4EA-0D04-4927-B0FF-A469B48174A3}" type="pres">
      <dgm:prSet presAssocID="{21AC4E55-976F-4ED8-93A0-DA5585970B7F}" presName="bgRect" presStyleLbl="bgShp" presStyleIdx="0" presStyleCnt="3"/>
      <dgm:spPr/>
    </dgm:pt>
    <dgm:pt modelId="{FCFCD6A7-E17D-4CAD-B4B5-D4ED062B8A6D}" type="pres">
      <dgm:prSet presAssocID="{21AC4E55-976F-4ED8-93A0-DA5585970B7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0716BDBA-97A1-40B1-AE7B-2F339A81D161}" type="pres">
      <dgm:prSet presAssocID="{21AC4E55-976F-4ED8-93A0-DA5585970B7F}" presName="spaceRect" presStyleCnt="0"/>
      <dgm:spPr/>
    </dgm:pt>
    <dgm:pt modelId="{BA09A6D2-8F7E-4974-9B4C-D2C419BE3E7D}" type="pres">
      <dgm:prSet presAssocID="{21AC4E55-976F-4ED8-93A0-DA5585970B7F}" presName="parTx" presStyleLbl="revTx" presStyleIdx="0" presStyleCnt="3">
        <dgm:presLayoutVars>
          <dgm:chMax val="0"/>
          <dgm:chPref val="0"/>
        </dgm:presLayoutVars>
      </dgm:prSet>
      <dgm:spPr/>
    </dgm:pt>
    <dgm:pt modelId="{62973947-F2B4-454E-86C1-B2F8CEFCBFE5}" type="pres">
      <dgm:prSet presAssocID="{180C17AC-AF59-4BAA-8A5B-2807F067F6DD}" presName="sibTrans" presStyleCnt="0"/>
      <dgm:spPr/>
    </dgm:pt>
    <dgm:pt modelId="{A13BB040-BC7B-4750-B5E6-F4C3B002C2E5}" type="pres">
      <dgm:prSet presAssocID="{1226FFBF-7FB3-414F-88AC-DE6DBA7E8D79}" presName="compNode" presStyleCnt="0"/>
      <dgm:spPr/>
    </dgm:pt>
    <dgm:pt modelId="{E86EBF64-9AED-4FB6-AC47-1BC34E02D2D9}" type="pres">
      <dgm:prSet presAssocID="{1226FFBF-7FB3-414F-88AC-DE6DBA7E8D79}" presName="bgRect" presStyleLbl="bgShp" presStyleIdx="1" presStyleCnt="3"/>
      <dgm:spPr/>
    </dgm:pt>
    <dgm:pt modelId="{38226B2D-FEDE-4F07-873A-5CE0F66E587D}" type="pres">
      <dgm:prSet presAssocID="{1226FFBF-7FB3-414F-88AC-DE6DBA7E8D7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uck"/>
        </a:ext>
      </dgm:extLst>
    </dgm:pt>
    <dgm:pt modelId="{5302B68C-4CCD-4EB6-9235-4B724B7C262C}" type="pres">
      <dgm:prSet presAssocID="{1226FFBF-7FB3-414F-88AC-DE6DBA7E8D79}" presName="spaceRect" presStyleCnt="0"/>
      <dgm:spPr/>
    </dgm:pt>
    <dgm:pt modelId="{9AC670F5-AD9A-4C48-886A-9D1078DCDB8B}" type="pres">
      <dgm:prSet presAssocID="{1226FFBF-7FB3-414F-88AC-DE6DBA7E8D79}" presName="parTx" presStyleLbl="revTx" presStyleIdx="1" presStyleCnt="3">
        <dgm:presLayoutVars>
          <dgm:chMax val="0"/>
          <dgm:chPref val="0"/>
        </dgm:presLayoutVars>
      </dgm:prSet>
      <dgm:spPr/>
    </dgm:pt>
    <dgm:pt modelId="{A7C3184C-C883-472A-A19C-DD3188C2B329}" type="pres">
      <dgm:prSet presAssocID="{247AF2E1-DACE-467E-84C9-E1D69B00164E}" presName="sibTrans" presStyleCnt="0"/>
      <dgm:spPr/>
    </dgm:pt>
    <dgm:pt modelId="{ABDE74D9-D41F-446B-BCEC-22B35C6826C0}" type="pres">
      <dgm:prSet presAssocID="{EB3A80A8-2721-418F-A455-F17984208946}" presName="compNode" presStyleCnt="0"/>
      <dgm:spPr/>
    </dgm:pt>
    <dgm:pt modelId="{C8C18026-C53B-4994-B59C-8D948EC45040}" type="pres">
      <dgm:prSet presAssocID="{EB3A80A8-2721-418F-A455-F17984208946}" presName="bgRect" presStyleLbl="bgShp" presStyleIdx="2" presStyleCnt="3"/>
      <dgm:spPr/>
    </dgm:pt>
    <dgm:pt modelId="{EBA52408-7828-4E40-919A-C0E7154FC151}" type="pres">
      <dgm:prSet presAssocID="{EB3A80A8-2721-418F-A455-F1798420894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ctory"/>
        </a:ext>
      </dgm:extLst>
    </dgm:pt>
    <dgm:pt modelId="{93202491-0152-4C5B-8DF4-083CF50EB359}" type="pres">
      <dgm:prSet presAssocID="{EB3A80A8-2721-418F-A455-F17984208946}" presName="spaceRect" presStyleCnt="0"/>
      <dgm:spPr/>
    </dgm:pt>
    <dgm:pt modelId="{EEBC2145-E64A-46FA-9A85-C8BA952094BE}" type="pres">
      <dgm:prSet presAssocID="{EB3A80A8-2721-418F-A455-F17984208946}" presName="parTx" presStyleLbl="revTx" presStyleIdx="2" presStyleCnt="3">
        <dgm:presLayoutVars>
          <dgm:chMax val="0"/>
          <dgm:chPref val="0"/>
        </dgm:presLayoutVars>
      </dgm:prSet>
      <dgm:spPr/>
    </dgm:pt>
  </dgm:ptLst>
  <dgm:cxnLst>
    <dgm:cxn modelId="{5301CA2D-79AF-4B28-ACB2-FF631BAACF3E}" type="presOf" srcId="{EB3A80A8-2721-418F-A455-F17984208946}" destId="{EEBC2145-E64A-46FA-9A85-C8BA952094BE}" srcOrd="0" destOrd="0" presId="urn:microsoft.com/office/officeart/2018/2/layout/IconVerticalSolidList"/>
    <dgm:cxn modelId="{81A9BA80-1379-4FD0-8055-CBFBD3961E1D}" type="presOf" srcId="{3239A92D-F976-41A3-A73A-70ED8C87C42A}" destId="{215296AF-E45B-49A6-834D-61687FAD7E62}" srcOrd="0" destOrd="0" presId="urn:microsoft.com/office/officeart/2018/2/layout/IconVerticalSolidList"/>
    <dgm:cxn modelId="{CB1551AB-08DC-459A-B1C8-5A1CD456009D}" srcId="{3239A92D-F976-41A3-A73A-70ED8C87C42A}" destId="{EB3A80A8-2721-418F-A455-F17984208946}" srcOrd="2" destOrd="0" parTransId="{8942B4A4-5C54-4F8C-B504-13FF80BE9368}" sibTransId="{1CED4CE6-A8CA-4B94-A937-805EFCDA1A22}"/>
    <dgm:cxn modelId="{D64FBDC6-AFD7-407D-B1CE-F590CC703D3B}" srcId="{3239A92D-F976-41A3-A73A-70ED8C87C42A}" destId="{21AC4E55-976F-4ED8-93A0-DA5585970B7F}" srcOrd="0" destOrd="0" parTransId="{47E151FC-7FF2-4768-B72B-CC95FFE90EE2}" sibTransId="{180C17AC-AF59-4BAA-8A5B-2807F067F6DD}"/>
    <dgm:cxn modelId="{A87BD6E0-8F2D-4F04-8553-47F15405A485}" type="presOf" srcId="{21AC4E55-976F-4ED8-93A0-DA5585970B7F}" destId="{BA09A6D2-8F7E-4974-9B4C-D2C419BE3E7D}" srcOrd="0" destOrd="0" presId="urn:microsoft.com/office/officeart/2018/2/layout/IconVerticalSolidList"/>
    <dgm:cxn modelId="{FAF474F7-3340-4E99-9818-54E970F6BF19}" type="presOf" srcId="{1226FFBF-7FB3-414F-88AC-DE6DBA7E8D79}" destId="{9AC670F5-AD9A-4C48-886A-9D1078DCDB8B}" srcOrd="0" destOrd="0" presId="urn:microsoft.com/office/officeart/2018/2/layout/IconVerticalSolidList"/>
    <dgm:cxn modelId="{361514FA-B21B-458A-B993-F74FEFE4BBA6}" srcId="{3239A92D-F976-41A3-A73A-70ED8C87C42A}" destId="{1226FFBF-7FB3-414F-88AC-DE6DBA7E8D79}" srcOrd="1" destOrd="0" parTransId="{D450B395-BC4A-4C2A-A80A-6A47FD931CD7}" sibTransId="{247AF2E1-DACE-467E-84C9-E1D69B00164E}"/>
    <dgm:cxn modelId="{8562C71C-4B3D-474F-B059-D49A7EB96094}" type="presParOf" srcId="{215296AF-E45B-49A6-834D-61687FAD7E62}" destId="{73FE7C8C-91C3-4041-B43D-4724E113826F}" srcOrd="0" destOrd="0" presId="urn:microsoft.com/office/officeart/2018/2/layout/IconVerticalSolidList"/>
    <dgm:cxn modelId="{A44F94AD-4A7A-4ED8-A38E-595B59F02649}" type="presParOf" srcId="{73FE7C8C-91C3-4041-B43D-4724E113826F}" destId="{55FCC4EA-0D04-4927-B0FF-A469B48174A3}" srcOrd="0" destOrd="0" presId="urn:microsoft.com/office/officeart/2018/2/layout/IconVerticalSolidList"/>
    <dgm:cxn modelId="{25DA25C3-EFDC-4E93-BF8A-8CB35E53BE6D}" type="presParOf" srcId="{73FE7C8C-91C3-4041-B43D-4724E113826F}" destId="{FCFCD6A7-E17D-4CAD-B4B5-D4ED062B8A6D}" srcOrd="1" destOrd="0" presId="urn:microsoft.com/office/officeart/2018/2/layout/IconVerticalSolidList"/>
    <dgm:cxn modelId="{62836366-D688-4745-940B-5D21B5E0547F}" type="presParOf" srcId="{73FE7C8C-91C3-4041-B43D-4724E113826F}" destId="{0716BDBA-97A1-40B1-AE7B-2F339A81D161}" srcOrd="2" destOrd="0" presId="urn:microsoft.com/office/officeart/2018/2/layout/IconVerticalSolidList"/>
    <dgm:cxn modelId="{7CDBD9E9-AB54-4C67-8700-BC5C22F4359F}" type="presParOf" srcId="{73FE7C8C-91C3-4041-B43D-4724E113826F}" destId="{BA09A6D2-8F7E-4974-9B4C-D2C419BE3E7D}" srcOrd="3" destOrd="0" presId="urn:microsoft.com/office/officeart/2018/2/layout/IconVerticalSolidList"/>
    <dgm:cxn modelId="{1CF29528-555C-4C42-93D0-CFB7B4FFE799}" type="presParOf" srcId="{215296AF-E45B-49A6-834D-61687FAD7E62}" destId="{62973947-F2B4-454E-86C1-B2F8CEFCBFE5}" srcOrd="1" destOrd="0" presId="urn:microsoft.com/office/officeart/2018/2/layout/IconVerticalSolidList"/>
    <dgm:cxn modelId="{73E6B6C6-B6BD-4E54-9389-1AC0B1621F89}" type="presParOf" srcId="{215296AF-E45B-49A6-834D-61687FAD7E62}" destId="{A13BB040-BC7B-4750-B5E6-F4C3B002C2E5}" srcOrd="2" destOrd="0" presId="urn:microsoft.com/office/officeart/2018/2/layout/IconVerticalSolidList"/>
    <dgm:cxn modelId="{56AA3681-6F40-43F9-AD8D-D562FACA8E13}" type="presParOf" srcId="{A13BB040-BC7B-4750-B5E6-F4C3B002C2E5}" destId="{E86EBF64-9AED-4FB6-AC47-1BC34E02D2D9}" srcOrd="0" destOrd="0" presId="urn:microsoft.com/office/officeart/2018/2/layout/IconVerticalSolidList"/>
    <dgm:cxn modelId="{F1FC1A66-0DD7-41EC-80E8-8BC6FDA2EDEE}" type="presParOf" srcId="{A13BB040-BC7B-4750-B5E6-F4C3B002C2E5}" destId="{38226B2D-FEDE-4F07-873A-5CE0F66E587D}" srcOrd="1" destOrd="0" presId="urn:microsoft.com/office/officeart/2018/2/layout/IconVerticalSolidList"/>
    <dgm:cxn modelId="{AF65324C-8476-4A20-966C-04438566AEB9}" type="presParOf" srcId="{A13BB040-BC7B-4750-B5E6-F4C3B002C2E5}" destId="{5302B68C-4CCD-4EB6-9235-4B724B7C262C}" srcOrd="2" destOrd="0" presId="urn:microsoft.com/office/officeart/2018/2/layout/IconVerticalSolidList"/>
    <dgm:cxn modelId="{949B7BC6-02D1-454B-BB25-83D65BA0274B}" type="presParOf" srcId="{A13BB040-BC7B-4750-B5E6-F4C3B002C2E5}" destId="{9AC670F5-AD9A-4C48-886A-9D1078DCDB8B}" srcOrd="3" destOrd="0" presId="urn:microsoft.com/office/officeart/2018/2/layout/IconVerticalSolidList"/>
    <dgm:cxn modelId="{C1B501C7-14F6-4B67-9DE4-C808E7F91A6E}" type="presParOf" srcId="{215296AF-E45B-49A6-834D-61687FAD7E62}" destId="{A7C3184C-C883-472A-A19C-DD3188C2B329}" srcOrd="3" destOrd="0" presId="urn:microsoft.com/office/officeart/2018/2/layout/IconVerticalSolidList"/>
    <dgm:cxn modelId="{EEDD7D15-412A-494E-BBDC-B9160B326309}" type="presParOf" srcId="{215296AF-E45B-49A6-834D-61687FAD7E62}" destId="{ABDE74D9-D41F-446B-BCEC-22B35C6826C0}" srcOrd="4" destOrd="0" presId="urn:microsoft.com/office/officeart/2018/2/layout/IconVerticalSolidList"/>
    <dgm:cxn modelId="{28C66FB6-583E-48B0-8638-1C4AF813D12B}" type="presParOf" srcId="{ABDE74D9-D41F-446B-BCEC-22B35C6826C0}" destId="{C8C18026-C53B-4994-B59C-8D948EC45040}" srcOrd="0" destOrd="0" presId="urn:microsoft.com/office/officeart/2018/2/layout/IconVerticalSolidList"/>
    <dgm:cxn modelId="{9C37F1EF-79CD-49DE-A514-3BFD85E63F49}" type="presParOf" srcId="{ABDE74D9-D41F-446B-BCEC-22B35C6826C0}" destId="{EBA52408-7828-4E40-919A-C0E7154FC151}" srcOrd="1" destOrd="0" presId="urn:microsoft.com/office/officeart/2018/2/layout/IconVerticalSolidList"/>
    <dgm:cxn modelId="{23052600-412B-4278-A05A-DCEAD19852BD}" type="presParOf" srcId="{ABDE74D9-D41F-446B-BCEC-22B35C6826C0}" destId="{93202491-0152-4C5B-8DF4-083CF50EB359}" srcOrd="2" destOrd="0" presId="urn:microsoft.com/office/officeart/2018/2/layout/IconVerticalSolidList"/>
    <dgm:cxn modelId="{6B5906D1-D64B-4B9A-8578-4F67991A5BE9}" type="presParOf" srcId="{ABDE74D9-D41F-446B-BCEC-22B35C6826C0}" destId="{EEBC2145-E64A-46FA-9A85-C8BA952094B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FA35B5-72B4-46FF-899B-76746708F49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DE576F2-CDBB-4AD4-8E6C-F0C8E8EE3A80}">
      <dgm:prSet/>
      <dgm:spPr/>
      <dgm:t>
        <a:bodyPr/>
        <a:lstStyle/>
        <a:p>
          <a:r>
            <a:rPr lang="en-US" b="1"/>
            <a:t>Public Parks:</a:t>
          </a:r>
          <a:r>
            <a:rPr lang="en-US"/>
            <a:t> Well-maintained public parks in a city provide recreational opportunities, green spaces, and improved air quality for residents, benefiting the community as a whole.</a:t>
          </a:r>
        </a:p>
      </dgm:t>
    </dgm:pt>
    <dgm:pt modelId="{9A0E0CC3-421D-4232-81E1-F9BADA565B52}" type="parTrans" cxnId="{963110C4-DA06-4949-A620-8820820A8519}">
      <dgm:prSet/>
      <dgm:spPr/>
      <dgm:t>
        <a:bodyPr/>
        <a:lstStyle/>
        <a:p>
          <a:endParaRPr lang="en-US"/>
        </a:p>
      </dgm:t>
    </dgm:pt>
    <dgm:pt modelId="{64234C96-2B44-4334-9C24-06A78A33F8B3}" type="sibTrans" cxnId="{963110C4-DA06-4949-A620-8820820A8519}">
      <dgm:prSet/>
      <dgm:spPr/>
      <dgm:t>
        <a:bodyPr/>
        <a:lstStyle/>
        <a:p>
          <a:endParaRPr lang="en-US"/>
        </a:p>
      </dgm:t>
    </dgm:pt>
    <dgm:pt modelId="{AA84D79F-1943-46BD-996D-9102EBF9BB6D}">
      <dgm:prSet/>
      <dgm:spPr/>
      <dgm:t>
        <a:bodyPr/>
        <a:lstStyle/>
        <a:p>
          <a:r>
            <a:rPr lang="en-US" b="1"/>
            <a:t>Public Transportation:</a:t>
          </a:r>
          <a:r>
            <a:rPr lang="en-US"/>
            <a:t> Investment in efficient public transportation systems can reduce traffic congestion and pollution, benefiting both users and non-users.</a:t>
          </a:r>
        </a:p>
      </dgm:t>
    </dgm:pt>
    <dgm:pt modelId="{10FFF341-10AF-4B98-AB6F-9BB320E92B05}" type="parTrans" cxnId="{5E985ECA-898B-4724-AE7D-374A29025909}">
      <dgm:prSet/>
      <dgm:spPr/>
      <dgm:t>
        <a:bodyPr/>
        <a:lstStyle/>
        <a:p>
          <a:endParaRPr lang="en-US"/>
        </a:p>
      </dgm:t>
    </dgm:pt>
    <dgm:pt modelId="{32C4F87B-8E6E-4BDB-AC82-56E60232310C}" type="sibTrans" cxnId="{5E985ECA-898B-4724-AE7D-374A29025909}">
      <dgm:prSet/>
      <dgm:spPr/>
      <dgm:t>
        <a:bodyPr/>
        <a:lstStyle/>
        <a:p>
          <a:endParaRPr lang="en-US"/>
        </a:p>
      </dgm:t>
    </dgm:pt>
    <dgm:pt modelId="{CD84BA1E-A30C-41EF-BD27-EA1189B6AF11}">
      <dgm:prSet/>
      <dgm:spPr/>
      <dgm:t>
        <a:bodyPr/>
        <a:lstStyle/>
        <a:p>
          <a:r>
            <a:rPr lang="en-US" b="1"/>
            <a:t>Education:</a:t>
          </a:r>
          <a:r>
            <a:rPr lang="en-US"/>
            <a:t> High-quality urban schools can lead to a more educated and skilled workforce, benefiting the entire city by attracting businesses and contributing to economic growth.</a:t>
          </a:r>
        </a:p>
      </dgm:t>
    </dgm:pt>
    <dgm:pt modelId="{254D3D64-BEDA-4232-99DF-BBD7CE25FAB8}" type="parTrans" cxnId="{C4D8A792-CDE4-42B8-8938-2A0D17406EA2}">
      <dgm:prSet/>
      <dgm:spPr/>
      <dgm:t>
        <a:bodyPr/>
        <a:lstStyle/>
        <a:p>
          <a:endParaRPr lang="en-US"/>
        </a:p>
      </dgm:t>
    </dgm:pt>
    <dgm:pt modelId="{64973B5D-AD49-422E-803F-7EFA70C23357}" type="sibTrans" cxnId="{C4D8A792-CDE4-42B8-8938-2A0D17406EA2}">
      <dgm:prSet/>
      <dgm:spPr/>
      <dgm:t>
        <a:bodyPr/>
        <a:lstStyle/>
        <a:p>
          <a:endParaRPr lang="en-US"/>
        </a:p>
      </dgm:t>
    </dgm:pt>
    <dgm:pt modelId="{2906BCC0-E527-4EF0-B46F-EA2C0A10A1BB}">
      <dgm:prSet/>
      <dgm:spPr/>
      <dgm:t>
        <a:bodyPr/>
        <a:lstStyle/>
        <a:p>
          <a:r>
            <a:rPr lang="en-US" b="1"/>
            <a:t>Cultural Institutions:</a:t>
          </a:r>
          <a:r>
            <a:rPr lang="en-US"/>
            <a:t> Museums, theaters, and cultural events contribute to a vibrant cultural scene that can enhance the quality of life and attract tourists.</a:t>
          </a:r>
        </a:p>
      </dgm:t>
    </dgm:pt>
    <dgm:pt modelId="{B8BE813B-7C16-45CF-BBAD-445A6B0ED205}" type="parTrans" cxnId="{816089A5-4DC0-4E8D-B3ED-80CEB062212F}">
      <dgm:prSet/>
      <dgm:spPr/>
      <dgm:t>
        <a:bodyPr/>
        <a:lstStyle/>
        <a:p>
          <a:endParaRPr lang="en-US"/>
        </a:p>
      </dgm:t>
    </dgm:pt>
    <dgm:pt modelId="{F58EBDCE-114B-490B-9B2A-AAC2F6774752}" type="sibTrans" cxnId="{816089A5-4DC0-4E8D-B3ED-80CEB062212F}">
      <dgm:prSet/>
      <dgm:spPr/>
      <dgm:t>
        <a:bodyPr/>
        <a:lstStyle/>
        <a:p>
          <a:endParaRPr lang="en-US"/>
        </a:p>
      </dgm:t>
    </dgm:pt>
    <dgm:pt modelId="{A88D5059-BD47-48DD-9A9F-8DC0857E7846}" type="pres">
      <dgm:prSet presAssocID="{C0FA35B5-72B4-46FF-899B-76746708F49A}" presName="linear" presStyleCnt="0">
        <dgm:presLayoutVars>
          <dgm:animLvl val="lvl"/>
          <dgm:resizeHandles val="exact"/>
        </dgm:presLayoutVars>
      </dgm:prSet>
      <dgm:spPr/>
    </dgm:pt>
    <dgm:pt modelId="{47F8B786-E623-40FF-B8EA-57790FB02DDA}" type="pres">
      <dgm:prSet presAssocID="{FDE576F2-CDBB-4AD4-8E6C-F0C8E8EE3A80}" presName="parentText" presStyleLbl="node1" presStyleIdx="0" presStyleCnt="4">
        <dgm:presLayoutVars>
          <dgm:chMax val="0"/>
          <dgm:bulletEnabled val="1"/>
        </dgm:presLayoutVars>
      </dgm:prSet>
      <dgm:spPr/>
    </dgm:pt>
    <dgm:pt modelId="{0D69C144-D605-4893-B1A8-0F25EB4CDD02}" type="pres">
      <dgm:prSet presAssocID="{64234C96-2B44-4334-9C24-06A78A33F8B3}" presName="spacer" presStyleCnt="0"/>
      <dgm:spPr/>
    </dgm:pt>
    <dgm:pt modelId="{F781DE1F-32E5-4C9A-A9B5-46869D0687C7}" type="pres">
      <dgm:prSet presAssocID="{AA84D79F-1943-46BD-996D-9102EBF9BB6D}" presName="parentText" presStyleLbl="node1" presStyleIdx="1" presStyleCnt="4">
        <dgm:presLayoutVars>
          <dgm:chMax val="0"/>
          <dgm:bulletEnabled val="1"/>
        </dgm:presLayoutVars>
      </dgm:prSet>
      <dgm:spPr/>
    </dgm:pt>
    <dgm:pt modelId="{04F323A9-74A3-454A-A924-4940D2650FCC}" type="pres">
      <dgm:prSet presAssocID="{32C4F87B-8E6E-4BDB-AC82-56E60232310C}" presName="spacer" presStyleCnt="0"/>
      <dgm:spPr/>
    </dgm:pt>
    <dgm:pt modelId="{938168DF-B9EB-414F-A6C4-B94DC054D8FB}" type="pres">
      <dgm:prSet presAssocID="{CD84BA1E-A30C-41EF-BD27-EA1189B6AF11}" presName="parentText" presStyleLbl="node1" presStyleIdx="2" presStyleCnt="4">
        <dgm:presLayoutVars>
          <dgm:chMax val="0"/>
          <dgm:bulletEnabled val="1"/>
        </dgm:presLayoutVars>
      </dgm:prSet>
      <dgm:spPr/>
    </dgm:pt>
    <dgm:pt modelId="{4890AC53-10A9-4FBC-B330-02D68C41121D}" type="pres">
      <dgm:prSet presAssocID="{64973B5D-AD49-422E-803F-7EFA70C23357}" presName="spacer" presStyleCnt="0"/>
      <dgm:spPr/>
    </dgm:pt>
    <dgm:pt modelId="{C78198DD-71D5-451B-A733-D8691F8CA111}" type="pres">
      <dgm:prSet presAssocID="{2906BCC0-E527-4EF0-B46F-EA2C0A10A1BB}" presName="parentText" presStyleLbl="node1" presStyleIdx="3" presStyleCnt="4">
        <dgm:presLayoutVars>
          <dgm:chMax val="0"/>
          <dgm:bulletEnabled val="1"/>
        </dgm:presLayoutVars>
      </dgm:prSet>
      <dgm:spPr/>
    </dgm:pt>
  </dgm:ptLst>
  <dgm:cxnLst>
    <dgm:cxn modelId="{E3794B20-4D09-4FF4-AAA9-F342B6F95AB8}" type="presOf" srcId="{CD84BA1E-A30C-41EF-BD27-EA1189B6AF11}" destId="{938168DF-B9EB-414F-A6C4-B94DC054D8FB}" srcOrd="0" destOrd="0" presId="urn:microsoft.com/office/officeart/2005/8/layout/vList2"/>
    <dgm:cxn modelId="{48064034-E2DE-4421-8902-2EA9C1D96E1D}" type="presOf" srcId="{FDE576F2-CDBB-4AD4-8E6C-F0C8E8EE3A80}" destId="{47F8B786-E623-40FF-B8EA-57790FB02DDA}" srcOrd="0" destOrd="0" presId="urn:microsoft.com/office/officeart/2005/8/layout/vList2"/>
    <dgm:cxn modelId="{BE23EE67-D678-4797-A5B0-B4E0969567B0}" type="presOf" srcId="{2906BCC0-E527-4EF0-B46F-EA2C0A10A1BB}" destId="{C78198DD-71D5-451B-A733-D8691F8CA111}" srcOrd="0" destOrd="0" presId="urn:microsoft.com/office/officeart/2005/8/layout/vList2"/>
    <dgm:cxn modelId="{009FEC7A-0E0D-4929-B16B-BC1582D3FFE1}" type="presOf" srcId="{C0FA35B5-72B4-46FF-899B-76746708F49A}" destId="{A88D5059-BD47-48DD-9A9F-8DC0857E7846}" srcOrd="0" destOrd="0" presId="urn:microsoft.com/office/officeart/2005/8/layout/vList2"/>
    <dgm:cxn modelId="{C4D8A792-CDE4-42B8-8938-2A0D17406EA2}" srcId="{C0FA35B5-72B4-46FF-899B-76746708F49A}" destId="{CD84BA1E-A30C-41EF-BD27-EA1189B6AF11}" srcOrd="2" destOrd="0" parTransId="{254D3D64-BEDA-4232-99DF-BBD7CE25FAB8}" sibTransId="{64973B5D-AD49-422E-803F-7EFA70C23357}"/>
    <dgm:cxn modelId="{816089A5-4DC0-4E8D-B3ED-80CEB062212F}" srcId="{C0FA35B5-72B4-46FF-899B-76746708F49A}" destId="{2906BCC0-E527-4EF0-B46F-EA2C0A10A1BB}" srcOrd="3" destOrd="0" parTransId="{B8BE813B-7C16-45CF-BBAD-445A6B0ED205}" sibTransId="{F58EBDCE-114B-490B-9B2A-AAC2F6774752}"/>
    <dgm:cxn modelId="{963110C4-DA06-4949-A620-8820820A8519}" srcId="{C0FA35B5-72B4-46FF-899B-76746708F49A}" destId="{FDE576F2-CDBB-4AD4-8E6C-F0C8E8EE3A80}" srcOrd="0" destOrd="0" parTransId="{9A0E0CC3-421D-4232-81E1-F9BADA565B52}" sibTransId="{64234C96-2B44-4334-9C24-06A78A33F8B3}"/>
    <dgm:cxn modelId="{5E985ECA-898B-4724-AE7D-374A29025909}" srcId="{C0FA35B5-72B4-46FF-899B-76746708F49A}" destId="{AA84D79F-1943-46BD-996D-9102EBF9BB6D}" srcOrd="1" destOrd="0" parTransId="{10FFF341-10AF-4B98-AB6F-9BB320E92B05}" sibTransId="{32C4F87B-8E6E-4BDB-AC82-56E60232310C}"/>
    <dgm:cxn modelId="{5E2AEAF8-721B-4AFE-BE4B-B612FA9C5C13}" type="presOf" srcId="{AA84D79F-1943-46BD-996D-9102EBF9BB6D}" destId="{F781DE1F-32E5-4C9A-A9B5-46869D0687C7}" srcOrd="0" destOrd="0" presId="urn:microsoft.com/office/officeart/2005/8/layout/vList2"/>
    <dgm:cxn modelId="{B94F4D82-03F8-499E-986A-465FB598BEF0}" type="presParOf" srcId="{A88D5059-BD47-48DD-9A9F-8DC0857E7846}" destId="{47F8B786-E623-40FF-B8EA-57790FB02DDA}" srcOrd="0" destOrd="0" presId="urn:microsoft.com/office/officeart/2005/8/layout/vList2"/>
    <dgm:cxn modelId="{8C9B6410-1271-4094-AE43-1FDF928F3EBF}" type="presParOf" srcId="{A88D5059-BD47-48DD-9A9F-8DC0857E7846}" destId="{0D69C144-D605-4893-B1A8-0F25EB4CDD02}" srcOrd="1" destOrd="0" presId="urn:microsoft.com/office/officeart/2005/8/layout/vList2"/>
    <dgm:cxn modelId="{C1271D77-5493-4027-B961-702DD6448430}" type="presParOf" srcId="{A88D5059-BD47-48DD-9A9F-8DC0857E7846}" destId="{F781DE1F-32E5-4C9A-A9B5-46869D0687C7}" srcOrd="2" destOrd="0" presId="urn:microsoft.com/office/officeart/2005/8/layout/vList2"/>
    <dgm:cxn modelId="{BEA29F38-B328-4D7C-9092-5A4C4F7AB530}" type="presParOf" srcId="{A88D5059-BD47-48DD-9A9F-8DC0857E7846}" destId="{04F323A9-74A3-454A-A924-4940D2650FCC}" srcOrd="3" destOrd="0" presId="urn:microsoft.com/office/officeart/2005/8/layout/vList2"/>
    <dgm:cxn modelId="{95584A67-7476-4B60-93DD-5F528AD6AABE}" type="presParOf" srcId="{A88D5059-BD47-48DD-9A9F-8DC0857E7846}" destId="{938168DF-B9EB-414F-A6C4-B94DC054D8FB}" srcOrd="4" destOrd="0" presId="urn:microsoft.com/office/officeart/2005/8/layout/vList2"/>
    <dgm:cxn modelId="{A18F29A0-094B-49DB-BD21-CBCCBA15029F}" type="presParOf" srcId="{A88D5059-BD47-48DD-9A9F-8DC0857E7846}" destId="{4890AC53-10A9-4FBC-B330-02D68C41121D}" srcOrd="5" destOrd="0" presId="urn:microsoft.com/office/officeart/2005/8/layout/vList2"/>
    <dgm:cxn modelId="{546B592C-3EB1-4CCC-BFAB-1B235FF0E1CE}" type="presParOf" srcId="{A88D5059-BD47-48DD-9A9F-8DC0857E7846}" destId="{C78198DD-71D5-451B-A733-D8691F8CA111}"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FA35B5-72B4-46FF-899B-76746708F4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906BCC0-E527-4EF0-B46F-EA2C0A10A1BB}">
      <dgm:prSet/>
      <dgm:spPr/>
      <dgm:t>
        <a:bodyPr/>
        <a:lstStyle/>
        <a:p>
          <a:pPr algn="l"/>
          <a:r>
            <a:rPr lang="en-US" b="1">
              <a:solidFill>
                <a:schemeClr val="bg1"/>
              </a:solidFill>
              <a:latin typeface="Calibri "/>
              <a:ea typeface="Calibri Light"/>
              <a:cs typeface="Arial"/>
            </a:rPr>
            <a:t>Noise Pollution:</a:t>
          </a:r>
          <a:r>
            <a:rPr lang="en-US">
              <a:solidFill>
                <a:schemeClr val="bg1"/>
              </a:solidFill>
              <a:latin typeface="Calibri "/>
              <a:ea typeface="Calibri Light"/>
              <a:cs typeface="Arial"/>
            </a:rPr>
            <a:t> Urban activities, such as construction and traffic, can generate noise that disturbs residents in nearby areas.</a:t>
          </a:r>
        </a:p>
      </dgm:t>
    </dgm:pt>
    <dgm:pt modelId="{B8BE813B-7C16-45CF-BBAD-445A6B0ED205}" type="parTrans" cxnId="{816089A5-4DC0-4E8D-B3ED-80CEB062212F}">
      <dgm:prSet/>
      <dgm:spPr/>
      <dgm:t>
        <a:bodyPr/>
        <a:lstStyle/>
        <a:p>
          <a:endParaRPr lang="en-US"/>
        </a:p>
      </dgm:t>
    </dgm:pt>
    <dgm:pt modelId="{F58EBDCE-114B-490B-9B2A-AAC2F6774752}" type="sibTrans" cxnId="{816089A5-4DC0-4E8D-B3ED-80CEB062212F}">
      <dgm:prSet/>
      <dgm:spPr/>
      <dgm:t>
        <a:bodyPr/>
        <a:lstStyle/>
        <a:p>
          <a:endParaRPr lang="en-US"/>
        </a:p>
      </dgm:t>
    </dgm:pt>
    <dgm:pt modelId="{4E56D5C6-080D-4B01-BFFE-67C32D170F7D}">
      <dgm:prSet phldr="0"/>
      <dgm:spPr/>
      <dgm:t>
        <a:bodyPr/>
        <a:lstStyle/>
        <a:p>
          <a:pPr algn="l"/>
          <a:r>
            <a:rPr lang="en-US" b="1">
              <a:solidFill>
                <a:schemeClr val="bg1"/>
              </a:solidFill>
              <a:latin typeface="Calibri "/>
              <a:ea typeface="Calibri Light"/>
              <a:cs typeface="Arial"/>
            </a:rPr>
            <a:t>Urban Sprawl:</a:t>
          </a:r>
          <a:r>
            <a:rPr lang="en-US">
              <a:solidFill>
                <a:schemeClr val="bg1"/>
              </a:solidFill>
              <a:latin typeface="Calibri "/>
              <a:ea typeface="Calibri Light"/>
              <a:cs typeface="Arial"/>
            </a:rPr>
            <a:t> The expansion of urban areas into previously undeveloped land can lead to habitat destruction and increased demand for resources, affecting the natural environment.</a:t>
          </a:r>
        </a:p>
      </dgm:t>
    </dgm:pt>
    <dgm:pt modelId="{521F2F88-8400-4638-BACA-E6788BF06D0C}" type="parTrans" cxnId="{FC19057B-3417-450D-9D9A-C55FE824761B}">
      <dgm:prSet/>
      <dgm:spPr/>
    </dgm:pt>
    <dgm:pt modelId="{67DE8EBB-50EF-4E58-9F0C-D0A776D3D0AD}" type="sibTrans" cxnId="{FC19057B-3417-450D-9D9A-C55FE824761B}">
      <dgm:prSet/>
      <dgm:spPr/>
    </dgm:pt>
    <dgm:pt modelId="{FDE576F2-CDBB-4AD4-8E6C-F0C8E8EE3A80}">
      <dgm:prSet/>
      <dgm:spPr/>
      <dgm:t>
        <a:bodyPr/>
        <a:lstStyle/>
        <a:p>
          <a:pPr algn="l" rtl="0"/>
          <a:r>
            <a:rPr lang="en-US" b="1">
              <a:solidFill>
                <a:schemeClr val="bg1"/>
              </a:solidFill>
              <a:latin typeface="Calibri "/>
              <a:ea typeface="Calibri Light"/>
              <a:cs typeface="Arial"/>
            </a:rPr>
            <a:t>Traffic Congestion:</a:t>
          </a:r>
          <a:r>
            <a:rPr lang="en-US">
              <a:solidFill>
                <a:schemeClr val="bg1"/>
              </a:solidFill>
              <a:latin typeface="Calibri "/>
              <a:ea typeface="Calibri Light"/>
              <a:cs typeface="Arial"/>
            </a:rPr>
            <a:t> Increased urban traffic results in longer commute times and air pollution, negatively affecting the well-being of residents and the environment.</a:t>
          </a:r>
        </a:p>
      </dgm:t>
    </dgm:pt>
    <dgm:pt modelId="{9A0E0CC3-421D-4232-81E1-F9BADA565B52}" type="parTrans" cxnId="{A940121A-3BB6-466C-88D9-BF94E2328A09}">
      <dgm:prSet/>
      <dgm:spPr/>
      <dgm:t>
        <a:bodyPr/>
        <a:lstStyle/>
        <a:p>
          <a:endParaRPr lang="en-US"/>
        </a:p>
      </dgm:t>
    </dgm:pt>
    <dgm:pt modelId="{64234C96-2B44-4334-9C24-06A78A33F8B3}" type="sibTrans" cxnId="{A940121A-3BB6-466C-88D9-BF94E2328A09}">
      <dgm:prSet/>
      <dgm:spPr/>
      <dgm:t>
        <a:bodyPr/>
        <a:lstStyle/>
        <a:p>
          <a:endParaRPr lang="en-US"/>
        </a:p>
      </dgm:t>
    </dgm:pt>
    <dgm:pt modelId="{CD84BA1E-A30C-41EF-BD27-EA1189B6AF11}">
      <dgm:prSet/>
      <dgm:spPr/>
      <dgm:t>
        <a:bodyPr/>
        <a:lstStyle/>
        <a:p>
          <a:pPr algn="l"/>
          <a:r>
            <a:rPr lang="en-US" b="1">
              <a:solidFill>
                <a:schemeClr val="bg1"/>
              </a:solidFill>
              <a:latin typeface="Calibri "/>
              <a:ea typeface="Calibri Light"/>
              <a:cs typeface="Arial"/>
            </a:rPr>
            <a:t>Air Pollution:</a:t>
          </a:r>
          <a:r>
            <a:rPr lang="en-US">
              <a:solidFill>
                <a:schemeClr val="bg1"/>
              </a:solidFill>
              <a:latin typeface="Calibri "/>
              <a:ea typeface="Calibri Light"/>
              <a:cs typeface="Arial"/>
            </a:rPr>
            <a:t> Industrial and vehicular emissions can lead to poor air quality, posing health risks for urban populations.</a:t>
          </a:r>
        </a:p>
      </dgm:t>
    </dgm:pt>
    <dgm:pt modelId="{254D3D64-BEDA-4232-99DF-BBD7CE25FAB8}" type="parTrans" cxnId="{AD1BE9E0-C0C2-4ABC-A4D3-0532D71E89D8}">
      <dgm:prSet/>
      <dgm:spPr/>
      <dgm:t>
        <a:bodyPr/>
        <a:lstStyle/>
        <a:p>
          <a:endParaRPr lang="en-US"/>
        </a:p>
      </dgm:t>
    </dgm:pt>
    <dgm:pt modelId="{64973B5D-AD49-422E-803F-7EFA70C23357}" type="sibTrans" cxnId="{AD1BE9E0-C0C2-4ABC-A4D3-0532D71E89D8}">
      <dgm:prSet/>
      <dgm:spPr/>
      <dgm:t>
        <a:bodyPr/>
        <a:lstStyle/>
        <a:p>
          <a:endParaRPr lang="en-US"/>
        </a:p>
      </dgm:t>
    </dgm:pt>
    <dgm:pt modelId="{A88D5059-BD47-48DD-9A9F-8DC0857E7846}" type="pres">
      <dgm:prSet presAssocID="{C0FA35B5-72B4-46FF-899B-76746708F49A}" presName="linear" presStyleCnt="0">
        <dgm:presLayoutVars>
          <dgm:animLvl val="lvl"/>
          <dgm:resizeHandles val="exact"/>
        </dgm:presLayoutVars>
      </dgm:prSet>
      <dgm:spPr/>
    </dgm:pt>
    <dgm:pt modelId="{47F8B786-E623-40FF-B8EA-57790FB02DDA}" type="pres">
      <dgm:prSet presAssocID="{FDE576F2-CDBB-4AD4-8E6C-F0C8E8EE3A80}" presName="parentText" presStyleLbl="node1" presStyleIdx="0" presStyleCnt="4">
        <dgm:presLayoutVars>
          <dgm:chMax val="0"/>
          <dgm:bulletEnabled val="1"/>
        </dgm:presLayoutVars>
      </dgm:prSet>
      <dgm:spPr/>
    </dgm:pt>
    <dgm:pt modelId="{0D69C144-D605-4893-B1A8-0F25EB4CDD02}" type="pres">
      <dgm:prSet presAssocID="{64234C96-2B44-4334-9C24-06A78A33F8B3}" presName="spacer" presStyleCnt="0"/>
      <dgm:spPr/>
    </dgm:pt>
    <dgm:pt modelId="{938168DF-B9EB-414F-A6C4-B94DC054D8FB}" type="pres">
      <dgm:prSet presAssocID="{CD84BA1E-A30C-41EF-BD27-EA1189B6AF11}" presName="parentText" presStyleLbl="node1" presStyleIdx="1" presStyleCnt="4">
        <dgm:presLayoutVars>
          <dgm:chMax val="0"/>
          <dgm:bulletEnabled val="1"/>
        </dgm:presLayoutVars>
      </dgm:prSet>
      <dgm:spPr/>
    </dgm:pt>
    <dgm:pt modelId="{4890AC53-10A9-4FBC-B330-02D68C41121D}" type="pres">
      <dgm:prSet presAssocID="{64973B5D-AD49-422E-803F-7EFA70C23357}" presName="spacer" presStyleCnt="0"/>
      <dgm:spPr/>
    </dgm:pt>
    <dgm:pt modelId="{C78198DD-71D5-451B-A733-D8691F8CA111}" type="pres">
      <dgm:prSet presAssocID="{2906BCC0-E527-4EF0-B46F-EA2C0A10A1BB}" presName="parentText" presStyleLbl="node1" presStyleIdx="2" presStyleCnt="4">
        <dgm:presLayoutVars>
          <dgm:chMax val="0"/>
          <dgm:bulletEnabled val="1"/>
        </dgm:presLayoutVars>
      </dgm:prSet>
      <dgm:spPr/>
    </dgm:pt>
    <dgm:pt modelId="{CE986E43-4E33-4F01-861C-52E9ED4770A9}" type="pres">
      <dgm:prSet presAssocID="{F58EBDCE-114B-490B-9B2A-AAC2F6774752}" presName="spacer" presStyleCnt="0"/>
      <dgm:spPr/>
    </dgm:pt>
    <dgm:pt modelId="{FC390150-CE46-4071-8CEB-2163E506D269}" type="pres">
      <dgm:prSet presAssocID="{4E56D5C6-080D-4B01-BFFE-67C32D170F7D}" presName="parentText" presStyleLbl="node1" presStyleIdx="3" presStyleCnt="4">
        <dgm:presLayoutVars>
          <dgm:chMax val="0"/>
          <dgm:bulletEnabled val="1"/>
        </dgm:presLayoutVars>
      </dgm:prSet>
      <dgm:spPr/>
    </dgm:pt>
  </dgm:ptLst>
  <dgm:cxnLst>
    <dgm:cxn modelId="{DA1B6010-EF0D-4CDA-A446-07B1BCAF7DEE}" type="presOf" srcId="{4E56D5C6-080D-4B01-BFFE-67C32D170F7D}" destId="{FC390150-CE46-4071-8CEB-2163E506D269}" srcOrd="0" destOrd="0" presId="urn:microsoft.com/office/officeart/2005/8/layout/vList2"/>
    <dgm:cxn modelId="{A940121A-3BB6-466C-88D9-BF94E2328A09}" srcId="{C0FA35B5-72B4-46FF-899B-76746708F49A}" destId="{FDE576F2-CDBB-4AD4-8E6C-F0C8E8EE3A80}" srcOrd="0" destOrd="0" parTransId="{9A0E0CC3-421D-4232-81E1-F9BADA565B52}" sibTransId="{64234C96-2B44-4334-9C24-06A78A33F8B3}"/>
    <dgm:cxn modelId="{5BD30737-1722-4773-BA62-82DEF9D8EACB}" type="presOf" srcId="{CD84BA1E-A30C-41EF-BD27-EA1189B6AF11}" destId="{938168DF-B9EB-414F-A6C4-B94DC054D8FB}" srcOrd="0" destOrd="0" presId="urn:microsoft.com/office/officeart/2005/8/layout/vList2"/>
    <dgm:cxn modelId="{9BC96540-4B7C-4FC1-9709-345A429A0D57}" type="presOf" srcId="{C0FA35B5-72B4-46FF-899B-76746708F49A}" destId="{A88D5059-BD47-48DD-9A9F-8DC0857E7846}" srcOrd="0" destOrd="0" presId="urn:microsoft.com/office/officeart/2005/8/layout/vList2"/>
    <dgm:cxn modelId="{5EE7FA43-6023-4E91-BF6F-EFF361555891}" type="presOf" srcId="{2906BCC0-E527-4EF0-B46F-EA2C0A10A1BB}" destId="{C78198DD-71D5-451B-A733-D8691F8CA111}" srcOrd="0" destOrd="0" presId="urn:microsoft.com/office/officeart/2005/8/layout/vList2"/>
    <dgm:cxn modelId="{FC19057B-3417-450D-9D9A-C55FE824761B}" srcId="{C0FA35B5-72B4-46FF-899B-76746708F49A}" destId="{4E56D5C6-080D-4B01-BFFE-67C32D170F7D}" srcOrd="3" destOrd="0" parTransId="{521F2F88-8400-4638-BACA-E6788BF06D0C}" sibTransId="{67DE8EBB-50EF-4E58-9F0C-D0A776D3D0AD}"/>
    <dgm:cxn modelId="{816089A5-4DC0-4E8D-B3ED-80CEB062212F}" srcId="{C0FA35B5-72B4-46FF-899B-76746708F49A}" destId="{2906BCC0-E527-4EF0-B46F-EA2C0A10A1BB}" srcOrd="2" destOrd="0" parTransId="{B8BE813B-7C16-45CF-BBAD-445A6B0ED205}" sibTransId="{F58EBDCE-114B-490B-9B2A-AAC2F6774752}"/>
    <dgm:cxn modelId="{AD1BE9E0-C0C2-4ABC-A4D3-0532D71E89D8}" srcId="{C0FA35B5-72B4-46FF-899B-76746708F49A}" destId="{CD84BA1E-A30C-41EF-BD27-EA1189B6AF11}" srcOrd="1" destOrd="0" parTransId="{254D3D64-BEDA-4232-99DF-BBD7CE25FAB8}" sibTransId="{64973B5D-AD49-422E-803F-7EFA70C23357}"/>
    <dgm:cxn modelId="{340E69FC-FEC7-4061-BAFA-04D33D4183DF}" type="presOf" srcId="{FDE576F2-CDBB-4AD4-8E6C-F0C8E8EE3A80}" destId="{47F8B786-E623-40FF-B8EA-57790FB02DDA}" srcOrd="0" destOrd="0" presId="urn:microsoft.com/office/officeart/2005/8/layout/vList2"/>
    <dgm:cxn modelId="{EC2E183C-9C70-4E70-A56B-6618B092CEF7}" type="presParOf" srcId="{A88D5059-BD47-48DD-9A9F-8DC0857E7846}" destId="{47F8B786-E623-40FF-B8EA-57790FB02DDA}" srcOrd="0" destOrd="0" presId="urn:microsoft.com/office/officeart/2005/8/layout/vList2"/>
    <dgm:cxn modelId="{A0C3E4ED-F0D6-4D7A-A0AB-0682F1B5098E}" type="presParOf" srcId="{A88D5059-BD47-48DD-9A9F-8DC0857E7846}" destId="{0D69C144-D605-4893-B1A8-0F25EB4CDD02}" srcOrd="1" destOrd="0" presId="urn:microsoft.com/office/officeart/2005/8/layout/vList2"/>
    <dgm:cxn modelId="{ED873CE2-18CE-4B27-8B03-D77B3606BD9A}" type="presParOf" srcId="{A88D5059-BD47-48DD-9A9F-8DC0857E7846}" destId="{938168DF-B9EB-414F-A6C4-B94DC054D8FB}" srcOrd="2" destOrd="0" presId="urn:microsoft.com/office/officeart/2005/8/layout/vList2"/>
    <dgm:cxn modelId="{8261AA63-011F-4AF4-AD85-B49D710074AA}" type="presParOf" srcId="{A88D5059-BD47-48DD-9A9F-8DC0857E7846}" destId="{4890AC53-10A9-4FBC-B330-02D68C41121D}" srcOrd="3" destOrd="0" presId="urn:microsoft.com/office/officeart/2005/8/layout/vList2"/>
    <dgm:cxn modelId="{DD3784A7-6F48-48BE-AA4A-3FC489EDD9C9}" type="presParOf" srcId="{A88D5059-BD47-48DD-9A9F-8DC0857E7846}" destId="{C78198DD-71D5-451B-A733-D8691F8CA111}" srcOrd="4" destOrd="0" presId="urn:microsoft.com/office/officeart/2005/8/layout/vList2"/>
    <dgm:cxn modelId="{B0050285-0966-4848-9DF5-7ED4D3924907}" type="presParOf" srcId="{A88D5059-BD47-48DD-9A9F-8DC0857E7846}" destId="{CE986E43-4E33-4F01-861C-52E9ED4770A9}" srcOrd="5" destOrd="0" presId="urn:microsoft.com/office/officeart/2005/8/layout/vList2"/>
    <dgm:cxn modelId="{BECFD325-21A2-4C3C-948B-06077794FBFF}" type="presParOf" srcId="{A88D5059-BD47-48DD-9A9F-8DC0857E7846}" destId="{FC390150-CE46-4071-8CEB-2163E506D26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4D3A7B-5E5F-4E0D-99B6-8710F81F8A48}"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7C5FC84-07BC-48EA-9ACA-575F4746DD3C}">
      <dgm:prSet/>
      <dgm:spPr/>
      <dgm:t>
        <a:bodyPr/>
        <a:lstStyle/>
        <a:p>
          <a:r>
            <a:rPr lang="en-IN" b="1" i="1"/>
            <a:t>Shiren Pandita</a:t>
          </a:r>
          <a:endParaRPr lang="en-US"/>
        </a:p>
      </dgm:t>
    </dgm:pt>
    <dgm:pt modelId="{BE9D45FA-82DE-4DB2-B7B9-10A251B4AF7A}" type="parTrans" cxnId="{286808EC-E8EF-479A-977E-99FB8FC5F50D}">
      <dgm:prSet/>
      <dgm:spPr/>
      <dgm:t>
        <a:bodyPr/>
        <a:lstStyle/>
        <a:p>
          <a:endParaRPr lang="en-US"/>
        </a:p>
      </dgm:t>
    </dgm:pt>
    <dgm:pt modelId="{06C87855-0D19-4ED6-8589-31780C9B475C}" type="sibTrans" cxnId="{286808EC-E8EF-479A-977E-99FB8FC5F50D}">
      <dgm:prSet/>
      <dgm:spPr/>
      <dgm:t>
        <a:bodyPr/>
        <a:lstStyle/>
        <a:p>
          <a:endParaRPr lang="en-US"/>
        </a:p>
      </dgm:t>
    </dgm:pt>
    <dgm:pt modelId="{90C7D9B7-5139-44DE-9388-37526D857FD9}">
      <dgm:prSet/>
      <dgm:spPr/>
      <dgm:t>
        <a:bodyPr/>
        <a:lstStyle/>
        <a:p>
          <a:r>
            <a:rPr lang="en-IN" b="1" i="1"/>
            <a:t>Area Convenor and Research Associate </a:t>
          </a:r>
          <a:endParaRPr lang="en-US"/>
        </a:p>
      </dgm:t>
    </dgm:pt>
    <dgm:pt modelId="{02E79C91-65D0-4C80-B868-0D4FED26F288}" type="parTrans" cxnId="{44073B14-2842-4C1D-90B3-7F2A0439ACC2}">
      <dgm:prSet/>
      <dgm:spPr/>
      <dgm:t>
        <a:bodyPr/>
        <a:lstStyle/>
        <a:p>
          <a:endParaRPr lang="en-US"/>
        </a:p>
      </dgm:t>
    </dgm:pt>
    <dgm:pt modelId="{C7BA4A30-1921-456E-8844-58A4469D044D}" type="sibTrans" cxnId="{44073B14-2842-4C1D-90B3-7F2A0439ACC2}">
      <dgm:prSet/>
      <dgm:spPr/>
      <dgm:t>
        <a:bodyPr/>
        <a:lstStyle/>
        <a:p>
          <a:endParaRPr lang="en-US"/>
        </a:p>
      </dgm:t>
    </dgm:pt>
    <dgm:pt modelId="{CDE1524E-4A1C-4064-8A3B-E5944901C7AB}">
      <dgm:prSet/>
      <dgm:spPr/>
      <dgm:t>
        <a:bodyPr/>
        <a:lstStyle/>
        <a:p>
          <a:r>
            <a:rPr lang="en-IN" b="1" i="1"/>
            <a:t>The Energy and Resources Institute </a:t>
          </a:r>
          <a:endParaRPr lang="en-US"/>
        </a:p>
      </dgm:t>
    </dgm:pt>
    <dgm:pt modelId="{DD5ADD28-77FF-4D2D-8B7F-E8BD88DB6580}" type="parTrans" cxnId="{CF889001-D09D-47A6-80DD-F4B92CA47869}">
      <dgm:prSet/>
      <dgm:spPr/>
      <dgm:t>
        <a:bodyPr/>
        <a:lstStyle/>
        <a:p>
          <a:endParaRPr lang="en-US"/>
        </a:p>
      </dgm:t>
    </dgm:pt>
    <dgm:pt modelId="{3CF12706-3F10-419E-8FC9-5B4B4131AB1B}" type="sibTrans" cxnId="{CF889001-D09D-47A6-80DD-F4B92CA47869}">
      <dgm:prSet/>
      <dgm:spPr/>
      <dgm:t>
        <a:bodyPr/>
        <a:lstStyle/>
        <a:p>
          <a:endParaRPr lang="en-US"/>
        </a:p>
      </dgm:t>
    </dgm:pt>
    <dgm:pt modelId="{FE29D09B-5F8E-45F4-AAFC-D2AC31C36906}">
      <dgm:prSet/>
      <dgm:spPr/>
      <dgm:t>
        <a:bodyPr/>
        <a:lstStyle/>
        <a:p>
          <a:r>
            <a:rPr lang="en-IN" b="1" i="1"/>
            <a:t>Email Id: shiren.pandita@teri.res.in</a:t>
          </a:r>
          <a:endParaRPr lang="en-US"/>
        </a:p>
      </dgm:t>
    </dgm:pt>
    <dgm:pt modelId="{4F1DA78C-A01D-4B8E-BBB2-5CC6F88418AF}" type="parTrans" cxnId="{CFEFBFBF-7CA5-4A31-8789-7B3DE1AA3581}">
      <dgm:prSet/>
      <dgm:spPr/>
      <dgm:t>
        <a:bodyPr/>
        <a:lstStyle/>
        <a:p>
          <a:endParaRPr lang="en-US"/>
        </a:p>
      </dgm:t>
    </dgm:pt>
    <dgm:pt modelId="{599C9C51-3180-414C-9389-93DA51CAEBD0}" type="sibTrans" cxnId="{CFEFBFBF-7CA5-4A31-8789-7B3DE1AA3581}">
      <dgm:prSet/>
      <dgm:spPr/>
      <dgm:t>
        <a:bodyPr/>
        <a:lstStyle/>
        <a:p>
          <a:endParaRPr lang="en-US"/>
        </a:p>
      </dgm:t>
    </dgm:pt>
    <dgm:pt modelId="{565FE67B-587D-432A-837A-136D8B0670E7}" type="pres">
      <dgm:prSet presAssocID="{184D3A7B-5E5F-4E0D-99B6-8710F81F8A48}" presName="root" presStyleCnt="0">
        <dgm:presLayoutVars>
          <dgm:dir/>
          <dgm:resizeHandles val="exact"/>
        </dgm:presLayoutVars>
      </dgm:prSet>
      <dgm:spPr/>
    </dgm:pt>
    <dgm:pt modelId="{3F4B8F44-76C7-4702-BF0C-3945BE6F7CA8}" type="pres">
      <dgm:prSet presAssocID="{77C5FC84-07BC-48EA-9ACA-575F4746DD3C}" presName="compNode" presStyleCnt="0"/>
      <dgm:spPr/>
    </dgm:pt>
    <dgm:pt modelId="{1A3DC68E-DD71-4FFA-B2DD-47B9D380DF32}" type="pres">
      <dgm:prSet presAssocID="{77C5FC84-07BC-48EA-9ACA-575F4746DD3C}" presName="bgRect" presStyleLbl="bgShp" presStyleIdx="0" presStyleCnt="4"/>
      <dgm:spPr/>
    </dgm:pt>
    <dgm:pt modelId="{0C17E10A-5330-420C-A353-6E6E57803C7D}" type="pres">
      <dgm:prSet presAssocID="{77C5FC84-07BC-48EA-9ACA-575F4746DD3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817BD05-3841-443D-A332-A85AB4A9B061}" type="pres">
      <dgm:prSet presAssocID="{77C5FC84-07BC-48EA-9ACA-575F4746DD3C}" presName="spaceRect" presStyleCnt="0"/>
      <dgm:spPr/>
    </dgm:pt>
    <dgm:pt modelId="{B3090FF4-2231-41F6-AAB6-6096DCA3110C}" type="pres">
      <dgm:prSet presAssocID="{77C5FC84-07BC-48EA-9ACA-575F4746DD3C}" presName="parTx" presStyleLbl="revTx" presStyleIdx="0" presStyleCnt="4">
        <dgm:presLayoutVars>
          <dgm:chMax val="0"/>
          <dgm:chPref val="0"/>
        </dgm:presLayoutVars>
      </dgm:prSet>
      <dgm:spPr/>
    </dgm:pt>
    <dgm:pt modelId="{1DAE7FE4-AD84-4CAE-99A3-9A2A9FEDEB2C}" type="pres">
      <dgm:prSet presAssocID="{06C87855-0D19-4ED6-8589-31780C9B475C}" presName="sibTrans" presStyleCnt="0"/>
      <dgm:spPr/>
    </dgm:pt>
    <dgm:pt modelId="{B9995F01-D4F4-4C2C-A042-4C9B99C34EB7}" type="pres">
      <dgm:prSet presAssocID="{90C7D9B7-5139-44DE-9388-37526D857FD9}" presName="compNode" presStyleCnt="0"/>
      <dgm:spPr/>
    </dgm:pt>
    <dgm:pt modelId="{912C3C51-0C61-4664-99A2-6E40336FCE39}" type="pres">
      <dgm:prSet presAssocID="{90C7D9B7-5139-44DE-9388-37526D857FD9}" presName="bgRect" presStyleLbl="bgShp" presStyleIdx="1" presStyleCnt="4"/>
      <dgm:spPr/>
    </dgm:pt>
    <dgm:pt modelId="{B5F95038-010D-4245-84FE-5474FDB9CCBA}" type="pres">
      <dgm:prSet presAssocID="{90C7D9B7-5139-44DE-9388-37526D857FD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85698FEB-71F8-4F64-83CB-1C5E108398A9}" type="pres">
      <dgm:prSet presAssocID="{90C7D9B7-5139-44DE-9388-37526D857FD9}" presName="spaceRect" presStyleCnt="0"/>
      <dgm:spPr/>
    </dgm:pt>
    <dgm:pt modelId="{69F8A850-C278-4D8F-B8ED-551F9A18AED9}" type="pres">
      <dgm:prSet presAssocID="{90C7D9B7-5139-44DE-9388-37526D857FD9}" presName="parTx" presStyleLbl="revTx" presStyleIdx="1" presStyleCnt="4">
        <dgm:presLayoutVars>
          <dgm:chMax val="0"/>
          <dgm:chPref val="0"/>
        </dgm:presLayoutVars>
      </dgm:prSet>
      <dgm:spPr/>
    </dgm:pt>
    <dgm:pt modelId="{E2D17EDD-DD77-4322-84FE-340D12214683}" type="pres">
      <dgm:prSet presAssocID="{C7BA4A30-1921-456E-8844-58A4469D044D}" presName="sibTrans" presStyleCnt="0"/>
      <dgm:spPr/>
    </dgm:pt>
    <dgm:pt modelId="{BF331A5D-AD9C-46E4-93D9-3DBB4A97B57C}" type="pres">
      <dgm:prSet presAssocID="{CDE1524E-4A1C-4064-8A3B-E5944901C7AB}" presName="compNode" presStyleCnt="0"/>
      <dgm:spPr/>
    </dgm:pt>
    <dgm:pt modelId="{19489C59-8160-4C77-BFC4-EF970018B582}" type="pres">
      <dgm:prSet presAssocID="{CDE1524E-4A1C-4064-8A3B-E5944901C7AB}" presName="bgRect" presStyleLbl="bgShp" presStyleIdx="2" presStyleCnt="4"/>
      <dgm:spPr/>
    </dgm:pt>
    <dgm:pt modelId="{44055D6C-906B-4557-A3DB-971ED580F8EE}" type="pres">
      <dgm:prSet presAssocID="{CDE1524E-4A1C-4064-8A3B-E5944901C7A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6D5CCCC3-AE0E-4A24-A19D-A8D4E1B1F92B}" type="pres">
      <dgm:prSet presAssocID="{CDE1524E-4A1C-4064-8A3B-E5944901C7AB}" presName="spaceRect" presStyleCnt="0"/>
      <dgm:spPr/>
    </dgm:pt>
    <dgm:pt modelId="{7220F0B9-F1B1-42E5-8AF5-EB03A0206588}" type="pres">
      <dgm:prSet presAssocID="{CDE1524E-4A1C-4064-8A3B-E5944901C7AB}" presName="parTx" presStyleLbl="revTx" presStyleIdx="2" presStyleCnt="4">
        <dgm:presLayoutVars>
          <dgm:chMax val="0"/>
          <dgm:chPref val="0"/>
        </dgm:presLayoutVars>
      </dgm:prSet>
      <dgm:spPr/>
    </dgm:pt>
    <dgm:pt modelId="{2DC959A0-D7D3-408D-94D3-A9F35679FA47}" type="pres">
      <dgm:prSet presAssocID="{3CF12706-3F10-419E-8FC9-5B4B4131AB1B}" presName="sibTrans" presStyleCnt="0"/>
      <dgm:spPr/>
    </dgm:pt>
    <dgm:pt modelId="{0EA8FB86-8D39-4C90-B853-7115C642FE8B}" type="pres">
      <dgm:prSet presAssocID="{FE29D09B-5F8E-45F4-AAFC-D2AC31C36906}" presName="compNode" presStyleCnt="0"/>
      <dgm:spPr/>
    </dgm:pt>
    <dgm:pt modelId="{6A762D4E-5871-4956-BC93-4234E38219F2}" type="pres">
      <dgm:prSet presAssocID="{FE29D09B-5F8E-45F4-AAFC-D2AC31C36906}" presName="bgRect" presStyleLbl="bgShp" presStyleIdx="3" presStyleCnt="4"/>
      <dgm:spPr/>
    </dgm:pt>
    <dgm:pt modelId="{D5E63A52-ED3D-48E4-B7CD-CFC53212E859}" type="pres">
      <dgm:prSet presAssocID="{FE29D09B-5F8E-45F4-AAFC-D2AC31C3690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ail"/>
        </a:ext>
      </dgm:extLst>
    </dgm:pt>
    <dgm:pt modelId="{5D664465-7D3A-4AB0-92C9-C3776BE0A777}" type="pres">
      <dgm:prSet presAssocID="{FE29D09B-5F8E-45F4-AAFC-D2AC31C36906}" presName="spaceRect" presStyleCnt="0"/>
      <dgm:spPr/>
    </dgm:pt>
    <dgm:pt modelId="{D81AFDC9-CEAB-40A7-B271-AFC1EDA6430C}" type="pres">
      <dgm:prSet presAssocID="{FE29D09B-5F8E-45F4-AAFC-D2AC31C36906}" presName="parTx" presStyleLbl="revTx" presStyleIdx="3" presStyleCnt="4">
        <dgm:presLayoutVars>
          <dgm:chMax val="0"/>
          <dgm:chPref val="0"/>
        </dgm:presLayoutVars>
      </dgm:prSet>
      <dgm:spPr/>
    </dgm:pt>
  </dgm:ptLst>
  <dgm:cxnLst>
    <dgm:cxn modelId="{CF889001-D09D-47A6-80DD-F4B92CA47869}" srcId="{184D3A7B-5E5F-4E0D-99B6-8710F81F8A48}" destId="{CDE1524E-4A1C-4064-8A3B-E5944901C7AB}" srcOrd="2" destOrd="0" parTransId="{DD5ADD28-77FF-4D2D-8B7F-E8BD88DB6580}" sibTransId="{3CF12706-3F10-419E-8FC9-5B4B4131AB1B}"/>
    <dgm:cxn modelId="{29FCA904-20D1-4C5A-B040-42A85EE70994}" type="presOf" srcId="{184D3A7B-5E5F-4E0D-99B6-8710F81F8A48}" destId="{565FE67B-587D-432A-837A-136D8B0670E7}" srcOrd="0" destOrd="0" presId="urn:microsoft.com/office/officeart/2018/2/layout/IconVerticalSolidList"/>
    <dgm:cxn modelId="{44073B14-2842-4C1D-90B3-7F2A0439ACC2}" srcId="{184D3A7B-5E5F-4E0D-99B6-8710F81F8A48}" destId="{90C7D9B7-5139-44DE-9388-37526D857FD9}" srcOrd="1" destOrd="0" parTransId="{02E79C91-65D0-4C80-B868-0D4FED26F288}" sibTransId="{C7BA4A30-1921-456E-8844-58A4469D044D}"/>
    <dgm:cxn modelId="{AF47BB1D-0C2B-4558-96C6-2CA76EE1C3ED}" type="presOf" srcId="{FE29D09B-5F8E-45F4-AAFC-D2AC31C36906}" destId="{D81AFDC9-CEAB-40A7-B271-AFC1EDA6430C}" srcOrd="0" destOrd="0" presId="urn:microsoft.com/office/officeart/2018/2/layout/IconVerticalSolidList"/>
    <dgm:cxn modelId="{42EFCF6D-426F-4539-B02A-0BD0AB99F5BD}" type="presOf" srcId="{90C7D9B7-5139-44DE-9388-37526D857FD9}" destId="{69F8A850-C278-4D8F-B8ED-551F9A18AED9}" srcOrd="0" destOrd="0" presId="urn:microsoft.com/office/officeart/2018/2/layout/IconVerticalSolidList"/>
    <dgm:cxn modelId="{F62BA074-5257-46DD-97BF-34B92EE092D8}" type="presOf" srcId="{77C5FC84-07BC-48EA-9ACA-575F4746DD3C}" destId="{B3090FF4-2231-41F6-AAB6-6096DCA3110C}" srcOrd="0" destOrd="0" presId="urn:microsoft.com/office/officeart/2018/2/layout/IconVerticalSolidList"/>
    <dgm:cxn modelId="{CFEFBFBF-7CA5-4A31-8789-7B3DE1AA3581}" srcId="{184D3A7B-5E5F-4E0D-99B6-8710F81F8A48}" destId="{FE29D09B-5F8E-45F4-AAFC-D2AC31C36906}" srcOrd="3" destOrd="0" parTransId="{4F1DA78C-A01D-4B8E-BBB2-5CC6F88418AF}" sibTransId="{599C9C51-3180-414C-9389-93DA51CAEBD0}"/>
    <dgm:cxn modelId="{6FB8C5CD-5877-4E70-9793-544F73E36ACC}" type="presOf" srcId="{CDE1524E-4A1C-4064-8A3B-E5944901C7AB}" destId="{7220F0B9-F1B1-42E5-8AF5-EB03A0206588}" srcOrd="0" destOrd="0" presId="urn:microsoft.com/office/officeart/2018/2/layout/IconVerticalSolidList"/>
    <dgm:cxn modelId="{286808EC-E8EF-479A-977E-99FB8FC5F50D}" srcId="{184D3A7B-5E5F-4E0D-99B6-8710F81F8A48}" destId="{77C5FC84-07BC-48EA-9ACA-575F4746DD3C}" srcOrd="0" destOrd="0" parTransId="{BE9D45FA-82DE-4DB2-B7B9-10A251B4AF7A}" sibTransId="{06C87855-0D19-4ED6-8589-31780C9B475C}"/>
    <dgm:cxn modelId="{EF334249-BB8E-419B-A730-1D6BB5131301}" type="presParOf" srcId="{565FE67B-587D-432A-837A-136D8B0670E7}" destId="{3F4B8F44-76C7-4702-BF0C-3945BE6F7CA8}" srcOrd="0" destOrd="0" presId="urn:microsoft.com/office/officeart/2018/2/layout/IconVerticalSolidList"/>
    <dgm:cxn modelId="{739A7AE0-A59F-48EE-848C-C3B79258675D}" type="presParOf" srcId="{3F4B8F44-76C7-4702-BF0C-3945BE6F7CA8}" destId="{1A3DC68E-DD71-4FFA-B2DD-47B9D380DF32}" srcOrd="0" destOrd="0" presId="urn:microsoft.com/office/officeart/2018/2/layout/IconVerticalSolidList"/>
    <dgm:cxn modelId="{43BB80F2-F1E3-4B66-AD1B-0333685E6BD2}" type="presParOf" srcId="{3F4B8F44-76C7-4702-BF0C-3945BE6F7CA8}" destId="{0C17E10A-5330-420C-A353-6E6E57803C7D}" srcOrd="1" destOrd="0" presId="urn:microsoft.com/office/officeart/2018/2/layout/IconVerticalSolidList"/>
    <dgm:cxn modelId="{96B0C8E5-B9C4-4128-A5C4-D6C1029507C0}" type="presParOf" srcId="{3F4B8F44-76C7-4702-BF0C-3945BE6F7CA8}" destId="{3817BD05-3841-443D-A332-A85AB4A9B061}" srcOrd="2" destOrd="0" presId="urn:microsoft.com/office/officeart/2018/2/layout/IconVerticalSolidList"/>
    <dgm:cxn modelId="{F9BEE3CD-00E3-4CDC-B939-5BFF3ABA51E9}" type="presParOf" srcId="{3F4B8F44-76C7-4702-BF0C-3945BE6F7CA8}" destId="{B3090FF4-2231-41F6-AAB6-6096DCA3110C}" srcOrd="3" destOrd="0" presId="urn:microsoft.com/office/officeart/2018/2/layout/IconVerticalSolidList"/>
    <dgm:cxn modelId="{18D00514-B893-4D72-92FE-794DB8536572}" type="presParOf" srcId="{565FE67B-587D-432A-837A-136D8B0670E7}" destId="{1DAE7FE4-AD84-4CAE-99A3-9A2A9FEDEB2C}" srcOrd="1" destOrd="0" presId="urn:microsoft.com/office/officeart/2018/2/layout/IconVerticalSolidList"/>
    <dgm:cxn modelId="{DBA57D43-79A9-41B9-8449-F2816E809EF2}" type="presParOf" srcId="{565FE67B-587D-432A-837A-136D8B0670E7}" destId="{B9995F01-D4F4-4C2C-A042-4C9B99C34EB7}" srcOrd="2" destOrd="0" presId="urn:microsoft.com/office/officeart/2018/2/layout/IconVerticalSolidList"/>
    <dgm:cxn modelId="{919FE4EB-AAF6-4D99-B6BD-A075202F3972}" type="presParOf" srcId="{B9995F01-D4F4-4C2C-A042-4C9B99C34EB7}" destId="{912C3C51-0C61-4664-99A2-6E40336FCE39}" srcOrd="0" destOrd="0" presId="urn:microsoft.com/office/officeart/2018/2/layout/IconVerticalSolidList"/>
    <dgm:cxn modelId="{8513E0E6-6627-4111-8635-7EA15879D661}" type="presParOf" srcId="{B9995F01-D4F4-4C2C-A042-4C9B99C34EB7}" destId="{B5F95038-010D-4245-84FE-5474FDB9CCBA}" srcOrd="1" destOrd="0" presId="urn:microsoft.com/office/officeart/2018/2/layout/IconVerticalSolidList"/>
    <dgm:cxn modelId="{6BA78FFD-6AD3-40C2-8567-55944572E11A}" type="presParOf" srcId="{B9995F01-D4F4-4C2C-A042-4C9B99C34EB7}" destId="{85698FEB-71F8-4F64-83CB-1C5E108398A9}" srcOrd="2" destOrd="0" presId="urn:microsoft.com/office/officeart/2018/2/layout/IconVerticalSolidList"/>
    <dgm:cxn modelId="{4A9B1472-0702-49D0-B505-8AA652093977}" type="presParOf" srcId="{B9995F01-D4F4-4C2C-A042-4C9B99C34EB7}" destId="{69F8A850-C278-4D8F-B8ED-551F9A18AED9}" srcOrd="3" destOrd="0" presId="urn:microsoft.com/office/officeart/2018/2/layout/IconVerticalSolidList"/>
    <dgm:cxn modelId="{62AB4038-2CCB-47EB-91EC-41921EEB4B6B}" type="presParOf" srcId="{565FE67B-587D-432A-837A-136D8B0670E7}" destId="{E2D17EDD-DD77-4322-84FE-340D12214683}" srcOrd="3" destOrd="0" presId="urn:microsoft.com/office/officeart/2018/2/layout/IconVerticalSolidList"/>
    <dgm:cxn modelId="{124656C8-FBCA-4CDE-98DD-8B4A8E5A149F}" type="presParOf" srcId="{565FE67B-587D-432A-837A-136D8B0670E7}" destId="{BF331A5D-AD9C-46E4-93D9-3DBB4A97B57C}" srcOrd="4" destOrd="0" presId="urn:microsoft.com/office/officeart/2018/2/layout/IconVerticalSolidList"/>
    <dgm:cxn modelId="{F7616626-EE96-4F0D-94AB-8334564F0CE2}" type="presParOf" srcId="{BF331A5D-AD9C-46E4-93D9-3DBB4A97B57C}" destId="{19489C59-8160-4C77-BFC4-EF970018B582}" srcOrd="0" destOrd="0" presId="urn:microsoft.com/office/officeart/2018/2/layout/IconVerticalSolidList"/>
    <dgm:cxn modelId="{2A04281D-2F4B-42BD-BE5F-80D275BEC469}" type="presParOf" srcId="{BF331A5D-AD9C-46E4-93D9-3DBB4A97B57C}" destId="{44055D6C-906B-4557-A3DB-971ED580F8EE}" srcOrd="1" destOrd="0" presId="urn:microsoft.com/office/officeart/2018/2/layout/IconVerticalSolidList"/>
    <dgm:cxn modelId="{F4D99233-DE23-478F-A9C4-18021791BEA1}" type="presParOf" srcId="{BF331A5D-AD9C-46E4-93D9-3DBB4A97B57C}" destId="{6D5CCCC3-AE0E-4A24-A19D-A8D4E1B1F92B}" srcOrd="2" destOrd="0" presId="urn:microsoft.com/office/officeart/2018/2/layout/IconVerticalSolidList"/>
    <dgm:cxn modelId="{094F2276-7499-4669-88C9-CDA08A1B931B}" type="presParOf" srcId="{BF331A5D-AD9C-46E4-93D9-3DBB4A97B57C}" destId="{7220F0B9-F1B1-42E5-8AF5-EB03A0206588}" srcOrd="3" destOrd="0" presId="urn:microsoft.com/office/officeart/2018/2/layout/IconVerticalSolidList"/>
    <dgm:cxn modelId="{CC06A728-4969-4F4B-BC19-59DEFA01A89F}" type="presParOf" srcId="{565FE67B-587D-432A-837A-136D8B0670E7}" destId="{2DC959A0-D7D3-408D-94D3-A9F35679FA47}" srcOrd="5" destOrd="0" presId="urn:microsoft.com/office/officeart/2018/2/layout/IconVerticalSolidList"/>
    <dgm:cxn modelId="{9A36037C-7B70-4FD5-B02A-49FA366B4143}" type="presParOf" srcId="{565FE67B-587D-432A-837A-136D8B0670E7}" destId="{0EA8FB86-8D39-4C90-B853-7115C642FE8B}" srcOrd="6" destOrd="0" presId="urn:microsoft.com/office/officeart/2018/2/layout/IconVerticalSolidList"/>
    <dgm:cxn modelId="{7CA230DB-23C3-41B2-8752-E55EAB5D466A}" type="presParOf" srcId="{0EA8FB86-8D39-4C90-B853-7115C642FE8B}" destId="{6A762D4E-5871-4956-BC93-4234E38219F2}" srcOrd="0" destOrd="0" presId="urn:microsoft.com/office/officeart/2018/2/layout/IconVerticalSolidList"/>
    <dgm:cxn modelId="{7BAABD71-E316-4980-90C9-AC1D60D3B8A4}" type="presParOf" srcId="{0EA8FB86-8D39-4C90-B853-7115C642FE8B}" destId="{D5E63A52-ED3D-48E4-B7CD-CFC53212E859}" srcOrd="1" destOrd="0" presId="urn:microsoft.com/office/officeart/2018/2/layout/IconVerticalSolidList"/>
    <dgm:cxn modelId="{7629668D-F9D5-4318-B530-535CE02BC21A}" type="presParOf" srcId="{0EA8FB86-8D39-4C90-B853-7115C642FE8B}" destId="{5D664465-7D3A-4AB0-92C9-C3776BE0A777}" srcOrd="2" destOrd="0" presId="urn:microsoft.com/office/officeart/2018/2/layout/IconVerticalSolidList"/>
    <dgm:cxn modelId="{FCACE4EC-311E-4C0F-AADD-0DB7CEFD4E71}" type="presParOf" srcId="{0EA8FB86-8D39-4C90-B853-7115C642FE8B}" destId="{D81AFDC9-CEAB-40A7-B271-AFC1EDA6430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CC4EA-0D04-4927-B0FF-A469B48174A3}">
      <dsp:nvSpPr>
        <dsp:cNvPr id="0" name=""/>
        <dsp:cNvSpPr/>
      </dsp:nvSpPr>
      <dsp:spPr>
        <a:xfrm>
          <a:off x="0" y="613"/>
          <a:ext cx="6269843" cy="14350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FCD6A7-E17D-4CAD-B4B5-D4ED062B8A6D}">
      <dsp:nvSpPr>
        <dsp:cNvPr id="0" name=""/>
        <dsp:cNvSpPr/>
      </dsp:nvSpPr>
      <dsp:spPr>
        <a:xfrm>
          <a:off x="434110" y="323505"/>
          <a:ext cx="789291" cy="7892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09A6D2-8F7E-4974-9B4C-D2C419BE3E7D}">
      <dsp:nvSpPr>
        <dsp:cNvPr id="0" name=""/>
        <dsp:cNvSpPr/>
      </dsp:nvSpPr>
      <dsp:spPr>
        <a:xfrm>
          <a:off x="1657512" y="613"/>
          <a:ext cx="4612331" cy="1435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79" tIns="151879" rIns="151879" bIns="151879" numCol="1" spcCol="1270" anchor="ctr" anchorCtr="0">
          <a:noAutofit/>
        </a:bodyPr>
        <a:lstStyle/>
        <a:p>
          <a:pPr marL="0" lvl="0" indent="0" algn="l" defTabSz="711200">
            <a:lnSpc>
              <a:spcPct val="90000"/>
            </a:lnSpc>
            <a:spcBef>
              <a:spcPct val="0"/>
            </a:spcBef>
            <a:spcAft>
              <a:spcPct val="35000"/>
            </a:spcAft>
            <a:buNone/>
          </a:pPr>
          <a:r>
            <a:rPr lang="en-US" sz="1600" b="1" kern="1200"/>
            <a:t>Resource Concentration:</a:t>
          </a:r>
          <a:r>
            <a:rPr lang="en-US" sz="1600" kern="1200"/>
            <a:t> Given the cost advantages associated with economies of scale, it makes sense to concentrate resources, including labor and capital, in one location, typically a factory or manufacturing facility.</a:t>
          </a:r>
        </a:p>
      </dsp:txBody>
      <dsp:txXfrm>
        <a:off x="1657512" y="613"/>
        <a:ext cx="4612331" cy="1435076"/>
      </dsp:txXfrm>
    </dsp:sp>
    <dsp:sp modelId="{E86EBF64-9AED-4FB6-AC47-1BC34E02D2D9}">
      <dsp:nvSpPr>
        <dsp:cNvPr id="0" name=""/>
        <dsp:cNvSpPr/>
      </dsp:nvSpPr>
      <dsp:spPr>
        <a:xfrm>
          <a:off x="0" y="1794458"/>
          <a:ext cx="6269843" cy="14350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226B2D-FEDE-4F07-873A-5CE0F66E587D}">
      <dsp:nvSpPr>
        <dsp:cNvPr id="0" name=""/>
        <dsp:cNvSpPr/>
      </dsp:nvSpPr>
      <dsp:spPr>
        <a:xfrm>
          <a:off x="434110" y="2117350"/>
          <a:ext cx="789291" cy="7892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C670F5-AD9A-4C48-886A-9D1078DCDB8B}">
      <dsp:nvSpPr>
        <dsp:cNvPr id="0" name=""/>
        <dsp:cNvSpPr/>
      </dsp:nvSpPr>
      <dsp:spPr>
        <a:xfrm>
          <a:off x="1657512" y="1794458"/>
          <a:ext cx="4612331" cy="1435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79" tIns="151879" rIns="151879" bIns="151879" numCol="1" spcCol="1270" anchor="ctr" anchorCtr="0">
          <a:noAutofit/>
        </a:bodyPr>
        <a:lstStyle/>
        <a:p>
          <a:pPr marL="0" lvl="0" indent="0" algn="l" defTabSz="711200">
            <a:lnSpc>
              <a:spcPct val="90000"/>
            </a:lnSpc>
            <a:spcBef>
              <a:spcPct val="0"/>
            </a:spcBef>
            <a:spcAft>
              <a:spcPct val="35000"/>
            </a:spcAft>
            <a:buNone/>
          </a:pPr>
          <a:r>
            <a:rPr lang="en-US" sz="1600" b="1" kern="1200"/>
            <a:t>Proximity of Workers:</a:t>
          </a:r>
          <a:r>
            <a:rPr lang="en-US" sz="1600" kern="1200"/>
            <a:t> Workers tend to locate near these production facilities to reduce transportation costs and increase efficiency.</a:t>
          </a:r>
        </a:p>
      </dsp:txBody>
      <dsp:txXfrm>
        <a:off x="1657512" y="1794458"/>
        <a:ext cx="4612331" cy="1435076"/>
      </dsp:txXfrm>
    </dsp:sp>
    <dsp:sp modelId="{C8C18026-C53B-4994-B59C-8D948EC45040}">
      <dsp:nvSpPr>
        <dsp:cNvPr id="0" name=""/>
        <dsp:cNvSpPr/>
      </dsp:nvSpPr>
      <dsp:spPr>
        <a:xfrm>
          <a:off x="0" y="3588303"/>
          <a:ext cx="6269843" cy="14350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A52408-7828-4E40-919A-C0E7154FC151}">
      <dsp:nvSpPr>
        <dsp:cNvPr id="0" name=""/>
        <dsp:cNvSpPr/>
      </dsp:nvSpPr>
      <dsp:spPr>
        <a:xfrm>
          <a:off x="434110" y="3911195"/>
          <a:ext cx="789291" cy="7892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BC2145-E64A-46FA-9A85-C8BA952094BE}">
      <dsp:nvSpPr>
        <dsp:cNvPr id="0" name=""/>
        <dsp:cNvSpPr/>
      </dsp:nvSpPr>
      <dsp:spPr>
        <a:xfrm>
          <a:off x="1657512" y="3588303"/>
          <a:ext cx="4612331" cy="1435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79" tIns="151879" rIns="151879" bIns="151879" numCol="1" spcCol="1270" anchor="ctr" anchorCtr="0">
          <a:noAutofit/>
        </a:bodyPr>
        <a:lstStyle/>
        <a:p>
          <a:pPr marL="0" lvl="0" indent="0" algn="l" defTabSz="711200">
            <a:lnSpc>
              <a:spcPct val="90000"/>
            </a:lnSpc>
            <a:spcBef>
              <a:spcPct val="0"/>
            </a:spcBef>
            <a:spcAft>
              <a:spcPct val="35000"/>
            </a:spcAft>
            <a:buNone/>
          </a:pPr>
          <a:r>
            <a:rPr lang="en-US" sz="1600" b="1" kern="1200"/>
            <a:t>Formation of Cities:</a:t>
          </a:r>
          <a:r>
            <a:rPr lang="en-US" sz="1600" kern="1200"/>
            <a:t> As a result of </a:t>
          </a:r>
          <a:r>
            <a:rPr lang="en-US" sz="1600" kern="1200">
              <a:latin typeface="Calibri Light" panose="020F0302020204030204"/>
            </a:rPr>
            <a:t>these</a:t>
          </a:r>
          <a:r>
            <a:rPr lang="en-US" sz="1600" kern="1200"/>
            <a:t> factors, cities emerge. These cities are characterized by the concentration of factories and production facilities, often centered around a specific industry or manufacturing sector.</a:t>
          </a:r>
        </a:p>
      </dsp:txBody>
      <dsp:txXfrm>
        <a:off x="1657512" y="3588303"/>
        <a:ext cx="4612331" cy="1435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8B786-E623-40FF-B8EA-57790FB02DDA}">
      <dsp:nvSpPr>
        <dsp:cNvPr id="0" name=""/>
        <dsp:cNvSpPr/>
      </dsp:nvSpPr>
      <dsp:spPr>
        <a:xfrm>
          <a:off x="0" y="423196"/>
          <a:ext cx="7889823"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Public Parks:</a:t>
          </a:r>
          <a:r>
            <a:rPr lang="en-US" sz="1600" kern="1200"/>
            <a:t> Well-maintained public parks in a city provide recreational opportunities, green spaces, and improved air quality for residents, benefiting the community as a whole.</a:t>
          </a:r>
        </a:p>
      </dsp:txBody>
      <dsp:txXfrm>
        <a:off x="31070" y="454266"/>
        <a:ext cx="7827683" cy="574340"/>
      </dsp:txXfrm>
    </dsp:sp>
    <dsp:sp modelId="{F781DE1F-32E5-4C9A-A9B5-46869D0687C7}">
      <dsp:nvSpPr>
        <dsp:cNvPr id="0" name=""/>
        <dsp:cNvSpPr/>
      </dsp:nvSpPr>
      <dsp:spPr>
        <a:xfrm>
          <a:off x="0" y="1105756"/>
          <a:ext cx="7889823"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Public Transportation:</a:t>
          </a:r>
          <a:r>
            <a:rPr lang="en-US" sz="1600" kern="1200"/>
            <a:t> Investment in efficient public transportation systems can reduce traffic congestion and pollution, benefiting both users and non-users.</a:t>
          </a:r>
        </a:p>
      </dsp:txBody>
      <dsp:txXfrm>
        <a:off x="31070" y="1136826"/>
        <a:ext cx="7827683" cy="574340"/>
      </dsp:txXfrm>
    </dsp:sp>
    <dsp:sp modelId="{938168DF-B9EB-414F-A6C4-B94DC054D8FB}">
      <dsp:nvSpPr>
        <dsp:cNvPr id="0" name=""/>
        <dsp:cNvSpPr/>
      </dsp:nvSpPr>
      <dsp:spPr>
        <a:xfrm>
          <a:off x="0" y="1788316"/>
          <a:ext cx="7889823"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Education:</a:t>
          </a:r>
          <a:r>
            <a:rPr lang="en-US" sz="1600" kern="1200"/>
            <a:t> High-quality urban schools can lead to a more educated and skilled workforce, benefiting the entire city by attracting businesses and contributing to economic growth.</a:t>
          </a:r>
        </a:p>
      </dsp:txBody>
      <dsp:txXfrm>
        <a:off x="31070" y="1819386"/>
        <a:ext cx="7827683" cy="574340"/>
      </dsp:txXfrm>
    </dsp:sp>
    <dsp:sp modelId="{C78198DD-71D5-451B-A733-D8691F8CA111}">
      <dsp:nvSpPr>
        <dsp:cNvPr id="0" name=""/>
        <dsp:cNvSpPr/>
      </dsp:nvSpPr>
      <dsp:spPr>
        <a:xfrm>
          <a:off x="0" y="2470876"/>
          <a:ext cx="7889823"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Cultural Institutions:</a:t>
          </a:r>
          <a:r>
            <a:rPr lang="en-US" sz="1600" kern="1200"/>
            <a:t> Museums, theaters, and cultural events contribute to a vibrant cultural scene that can enhance the quality of life and attract tourists.</a:t>
          </a:r>
        </a:p>
      </dsp:txBody>
      <dsp:txXfrm>
        <a:off x="31070" y="2501946"/>
        <a:ext cx="7827683" cy="574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8B786-E623-40FF-B8EA-57790FB02DDA}">
      <dsp:nvSpPr>
        <dsp:cNvPr id="0" name=""/>
        <dsp:cNvSpPr/>
      </dsp:nvSpPr>
      <dsp:spPr>
        <a:xfrm>
          <a:off x="0" y="174768"/>
          <a:ext cx="7797908"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a:solidFill>
                <a:schemeClr val="bg1"/>
              </a:solidFill>
              <a:latin typeface="Calibri "/>
              <a:ea typeface="Calibri Light"/>
              <a:cs typeface="Arial"/>
            </a:rPr>
            <a:t>Traffic Congestion:</a:t>
          </a:r>
          <a:r>
            <a:rPr lang="en-US" sz="1600" kern="1200">
              <a:solidFill>
                <a:schemeClr val="bg1"/>
              </a:solidFill>
              <a:latin typeface="Calibri "/>
              <a:ea typeface="Calibri Light"/>
              <a:cs typeface="Arial"/>
            </a:rPr>
            <a:t> Increased urban traffic results in longer commute times and air pollution, negatively affecting the well-being of residents and the environment.</a:t>
          </a:r>
        </a:p>
      </dsp:txBody>
      <dsp:txXfrm>
        <a:off x="31070" y="205838"/>
        <a:ext cx="7735768" cy="574340"/>
      </dsp:txXfrm>
    </dsp:sp>
    <dsp:sp modelId="{938168DF-B9EB-414F-A6C4-B94DC054D8FB}">
      <dsp:nvSpPr>
        <dsp:cNvPr id="0" name=""/>
        <dsp:cNvSpPr/>
      </dsp:nvSpPr>
      <dsp:spPr>
        <a:xfrm>
          <a:off x="0" y="857328"/>
          <a:ext cx="7797908"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Calibri "/>
              <a:ea typeface="Calibri Light"/>
              <a:cs typeface="Arial"/>
            </a:rPr>
            <a:t>Air Pollution:</a:t>
          </a:r>
          <a:r>
            <a:rPr lang="en-US" sz="1600" kern="1200">
              <a:solidFill>
                <a:schemeClr val="bg1"/>
              </a:solidFill>
              <a:latin typeface="Calibri "/>
              <a:ea typeface="Calibri Light"/>
              <a:cs typeface="Arial"/>
            </a:rPr>
            <a:t> Industrial and vehicular emissions can lead to poor air quality, posing health risks for urban populations.</a:t>
          </a:r>
        </a:p>
      </dsp:txBody>
      <dsp:txXfrm>
        <a:off x="31070" y="888398"/>
        <a:ext cx="7735768" cy="574340"/>
      </dsp:txXfrm>
    </dsp:sp>
    <dsp:sp modelId="{C78198DD-71D5-451B-A733-D8691F8CA111}">
      <dsp:nvSpPr>
        <dsp:cNvPr id="0" name=""/>
        <dsp:cNvSpPr/>
      </dsp:nvSpPr>
      <dsp:spPr>
        <a:xfrm>
          <a:off x="0" y="1539889"/>
          <a:ext cx="7797908"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Calibri "/>
              <a:ea typeface="Calibri Light"/>
              <a:cs typeface="Arial"/>
            </a:rPr>
            <a:t>Noise Pollution:</a:t>
          </a:r>
          <a:r>
            <a:rPr lang="en-US" sz="1600" kern="1200">
              <a:solidFill>
                <a:schemeClr val="bg1"/>
              </a:solidFill>
              <a:latin typeface="Calibri "/>
              <a:ea typeface="Calibri Light"/>
              <a:cs typeface="Arial"/>
            </a:rPr>
            <a:t> Urban activities, such as construction and traffic, can generate noise that disturbs residents in nearby areas.</a:t>
          </a:r>
        </a:p>
      </dsp:txBody>
      <dsp:txXfrm>
        <a:off x="31070" y="1570959"/>
        <a:ext cx="7735768" cy="574340"/>
      </dsp:txXfrm>
    </dsp:sp>
    <dsp:sp modelId="{FC390150-CE46-4071-8CEB-2163E506D269}">
      <dsp:nvSpPr>
        <dsp:cNvPr id="0" name=""/>
        <dsp:cNvSpPr/>
      </dsp:nvSpPr>
      <dsp:spPr>
        <a:xfrm>
          <a:off x="0" y="2222449"/>
          <a:ext cx="7797908"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Calibri "/>
              <a:ea typeface="Calibri Light"/>
              <a:cs typeface="Arial"/>
            </a:rPr>
            <a:t>Urban Sprawl:</a:t>
          </a:r>
          <a:r>
            <a:rPr lang="en-US" sz="1600" kern="1200">
              <a:solidFill>
                <a:schemeClr val="bg1"/>
              </a:solidFill>
              <a:latin typeface="Calibri "/>
              <a:ea typeface="Calibri Light"/>
              <a:cs typeface="Arial"/>
            </a:rPr>
            <a:t> The expansion of urban areas into previously undeveloped land can lead to habitat destruction and increased demand for resources, affecting the natural environment.</a:t>
          </a:r>
        </a:p>
      </dsp:txBody>
      <dsp:txXfrm>
        <a:off x="31070" y="2253519"/>
        <a:ext cx="7735768" cy="574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DC68E-DD71-4FFA-B2DD-47B9D380DF32}">
      <dsp:nvSpPr>
        <dsp:cNvPr id="0" name=""/>
        <dsp:cNvSpPr/>
      </dsp:nvSpPr>
      <dsp:spPr>
        <a:xfrm>
          <a:off x="0" y="1982"/>
          <a:ext cx="5577644" cy="10047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17E10A-5330-420C-A353-6E6E57803C7D}">
      <dsp:nvSpPr>
        <dsp:cNvPr id="0" name=""/>
        <dsp:cNvSpPr/>
      </dsp:nvSpPr>
      <dsp:spPr>
        <a:xfrm>
          <a:off x="303929" y="228045"/>
          <a:ext cx="552599" cy="552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090FF4-2231-41F6-AAB6-6096DCA3110C}">
      <dsp:nvSpPr>
        <dsp:cNvPr id="0" name=""/>
        <dsp:cNvSpPr/>
      </dsp:nvSpPr>
      <dsp:spPr>
        <a:xfrm>
          <a:off x="1160458" y="1982"/>
          <a:ext cx="4417185" cy="100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333" tIns="106333" rIns="106333" bIns="106333" numCol="1" spcCol="1270" anchor="ctr" anchorCtr="0">
          <a:noAutofit/>
        </a:bodyPr>
        <a:lstStyle/>
        <a:p>
          <a:pPr marL="0" lvl="0" indent="0" algn="l" defTabSz="977900">
            <a:lnSpc>
              <a:spcPct val="90000"/>
            </a:lnSpc>
            <a:spcBef>
              <a:spcPct val="0"/>
            </a:spcBef>
            <a:spcAft>
              <a:spcPct val="35000"/>
            </a:spcAft>
            <a:buNone/>
          </a:pPr>
          <a:r>
            <a:rPr lang="en-IN" sz="2200" b="1" i="1" kern="1200"/>
            <a:t>Shiren Pandita</a:t>
          </a:r>
          <a:endParaRPr lang="en-US" sz="2200" kern="1200"/>
        </a:p>
      </dsp:txBody>
      <dsp:txXfrm>
        <a:off x="1160458" y="1982"/>
        <a:ext cx="4417185" cy="1004725"/>
      </dsp:txXfrm>
    </dsp:sp>
    <dsp:sp modelId="{912C3C51-0C61-4664-99A2-6E40336FCE39}">
      <dsp:nvSpPr>
        <dsp:cNvPr id="0" name=""/>
        <dsp:cNvSpPr/>
      </dsp:nvSpPr>
      <dsp:spPr>
        <a:xfrm>
          <a:off x="0" y="1257889"/>
          <a:ext cx="5577644" cy="10047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F95038-010D-4245-84FE-5474FDB9CCBA}">
      <dsp:nvSpPr>
        <dsp:cNvPr id="0" name=""/>
        <dsp:cNvSpPr/>
      </dsp:nvSpPr>
      <dsp:spPr>
        <a:xfrm>
          <a:off x="303929" y="1483953"/>
          <a:ext cx="552599" cy="552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F8A850-C278-4D8F-B8ED-551F9A18AED9}">
      <dsp:nvSpPr>
        <dsp:cNvPr id="0" name=""/>
        <dsp:cNvSpPr/>
      </dsp:nvSpPr>
      <dsp:spPr>
        <a:xfrm>
          <a:off x="1160458" y="1257889"/>
          <a:ext cx="4417185" cy="100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333" tIns="106333" rIns="106333" bIns="106333" numCol="1" spcCol="1270" anchor="ctr" anchorCtr="0">
          <a:noAutofit/>
        </a:bodyPr>
        <a:lstStyle/>
        <a:p>
          <a:pPr marL="0" lvl="0" indent="0" algn="l" defTabSz="977900">
            <a:lnSpc>
              <a:spcPct val="90000"/>
            </a:lnSpc>
            <a:spcBef>
              <a:spcPct val="0"/>
            </a:spcBef>
            <a:spcAft>
              <a:spcPct val="35000"/>
            </a:spcAft>
            <a:buNone/>
          </a:pPr>
          <a:r>
            <a:rPr lang="en-IN" sz="2200" b="1" i="1" kern="1200"/>
            <a:t>Area Convenor and Research Associate </a:t>
          </a:r>
          <a:endParaRPr lang="en-US" sz="2200" kern="1200"/>
        </a:p>
      </dsp:txBody>
      <dsp:txXfrm>
        <a:off x="1160458" y="1257889"/>
        <a:ext cx="4417185" cy="1004725"/>
      </dsp:txXfrm>
    </dsp:sp>
    <dsp:sp modelId="{19489C59-8160-4C77-BFC4-EF970018B582}">
      <dsp:nvSpPr>
        <dsp:cNvPr id="0" name=""/>
        <dsp:cNvSpPr/>
      </dsp:nvSpPr>
      <dsp:spPr>
        <a:xfrm>
          <a:off x="0" y="2513797"/>
          <a:ext cx="5577644" cy="10047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055D6C-906B-4557-A3DB-971ED580F8EE}">
      <dsp:nvSpPr>
        <dsp:cNvPr id="0" name=""/>
        <dsp:cNvSpPr/>
      </dsp:nvSpPr>
      <dsp:spPr>
        <a:xfrm>
          <a:off x="303929" y="2739860"/>
          <a:ext cx="552599" cy="5525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20F0B9-F1B1-42E5-8AF5-EB03A0206588}">
      <dsp:nvSpPr>
        <dsp:cNvPr id="0" name=""/>
        <dsp:cNvSpPr/>
      </dsp:nvSpPr>
      <dsp:spPr>
        <a:xfrm>
          <a:off x="1160458" y="2513797"/>
          <a:ext cx="4417185" cy="100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333" tIns="106333" rIns="106333" bIns="106333" numCol="1" spcCol="1270" anchor="ctr" anchorCtr="0">
          <a:noAutofit/>
        </a:bodyPr>
        <a:lstStyle/>
        <a:p>
          <a:pPr marL="0" lvl="0" indent="0" algn="l" defTabSz="977900">
            <a:lnSpc>
              <a:spcPct val="90000"/>
            </a:lnSpc>
            <a:spcBef>
              <a:spcPct val="0"/>
            </a:spcBef>
            <a:spcAft>
              <a:spcPct val="35000"/>
            </a:spcAft>
            <a:buNone/>
          </a:pPr>
          <a:r>
            <a:rPr lang="en-IN" sz="2200" b="1" i="1" kern="1200"/>
            <a:t>The Energy and Resources Institute </a:t>
          </a:r>
          <a:endParaRPr lang="en-US" sz="2200" kern="1200"/>
        </a:p>
      </dsp:txBody>
      <dsp:txXfrm>
        <a:off x="1160458" y="2513797"/>
        <a:ext cx="4417185" cy="1004725"/>
      </dsp:txXfrm>
    </dsp:sp>
    <dsp:sp modelId="{6A762D4E-5871-4956-BC93-4234E38219F2}">
      <dsp:nvSpPr>
        <dsp:cNvPr id="0" name=""/>
        <dsp:cNvSpPr/>
      </dsp:nvSpPr>
      <dsp:spPr>
        <a:xfrm>
          <a:off x="0" y="3769704"/>
          <a:ext cx="5577644" cy="10047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E63A52-ED3D-48E4-B7CD-CFC53212E859}">
      <dsp:nvSpPr>
        <dsp:cNvPr id="0" name=""/>
        <dsp:cNvSpPr/>
      </dsp:nvSpPr>
      <dsp:spPr>
        <a:xfrm>
          <a:off x="303929" y="3995768"/>
          <a:ext cx="552599" cy="5525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1AFDC9-CEAB-40A7-B271-AFC1EDA6430C}">
      <dsp:nvSpPr>
        <dsp:cNvPr id="0" name=""/>
        <dsp:cNvSpPr/>
      </dsp:nvSpPr>
      <dsp:spPr>
        <a:xfrm>
          <a:off x="1160458" y="3769704"/>
          <a:ext cx="4417185" cy="100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333" tIns="106333" rIns="106333" bIns="106333" numCol="1" spcCol="1270" anchor="ctr" anchorCtr="0">
          <a:noAutofit/>
        </a:bodyPr>
        <a:lstStyle/>
        <a:p>
          <a:pPr marL="0" lvl="0" indent="0" algn="l" defTabSz="977900">
            <a:lnSpc>
              <a:spcPct val="90000"/>
            </a:lnSpc>
            <a:spcBef>
              <a:spcPct val="0"/>
            </a:spcBef>
            <a:spcAft>
              <a:spcPct val="35000"/>
            </a:spcAft>
            <a:buNone/>
          </a:pPr>
          <a:r>
            <a:rPr lang="en-IN" sz="2200" b="1" i="1" kern="1200"/>
            <a:t>Email Id: shiren.pandita@teri.res.in</a:t>
          </a:r>
          <a:endParaRPr lang="en-US" sz="2200" kern="1200"/>
        </a:p>
      </dsp:txBody>
      <dsp:txXfrm>
        <a:off x="1160458" y="3769704"/>
        <a:ext cx="4417185" cy="10047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1CD80B-D5BA-4FBA-FB11-EA1DCDD6F9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D9192D2E-F23B-C95A-5259-1655657EE7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25B6EA-63A1-419F-BE96-F44D97FE8279}" type="datetimeFigureOut">
              <a:rPr lang="en-IN" smtClean="0"/>
              <a:t>29-09-2023</a:t>
            </a:fld>
            <a:endParaRPr lang="en-IN"/>
          </a:p>
        </p:txBody>
      </p:sp>
      <p:sp>
        <p:nvSpPr>
          <p:cNvPr id="4" name="Footer Placeholder 3">
            <a:extLst>
              <a:ext uri="{FF2B5EF4-FFF2-40B4-BE49-F238E27FC236}">
                <a16:creationId xmlns:a16="http://schemas.microsoft.com/office/drawing/2014/main" id="{5F0FCE99-1982-A97D-941A-3B12539EFF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8A8903A3-9BAB-E9EE-05C1-F78680AF38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919DAE-D727-4E93-84AE-D238104F5B36}" type="slidenum">
              <a:rPr lang="en-IN" smtClean="0"/>
              <a:t>‹#›</a:t>
            </a:fld>
            <a:endParaRPr lang="en-IN"/>
          </a:p>
        </p:txBody>
      </p:sp>
    </p:spTree>
    <p:extLst>
      <p:ext uri="{BB962C8B-B14F-4D97-AF65-F5344CB8AC3E}">
        <p14:creationId xmlns:p14="http://schemas.microsoft.com/office/powerpoint/2010/main" val="3792503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D3C82-FC33-4F2A-8A4A-8A0652B38482}" type="datetimeFigureOut">
              <a:rPr lang="en-IN" smtClean="0"/>
              <a:t>29-09-2023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C2546-1A4D-4286-B334-86999769E084}" type="slidenum">
              <a:rPr lang="en-IN" smtClean="0"/>
              <a:t>‹#›</a:t>
            </a:fld>
            <a:endParaRPr lang="en-IN"/>
          </a:p>
        </p:txBody>
      </p:sp>
    </p:spTree>
    <p:extLst>
      <p:ext uri="{BB962C8B-B14F-4D97-AF65-F5344CB8AC3E}">
        <p14:creationId xmlns:p14="http://schemas.microsoft.com/office/powerpoint/2010/main" val="240489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D8C3-499A-7109-CA98-B9A70D04CD44}"/>
              </a:ext>
            </a:extLst>
          </p:cNvPr>
          <p:cNvSpPr>
            <a:spLocks noGrp="1"/>
          </p:cNvSpPr>
          <p:nvPr>
            <p:ph type="ctrTitle" hasCustomPrompt="1"/>
          </p:nvPr>
        </p:nvSpPr>
        <p:spPr>
          <a:xfrm>
            <a:off x="1524000" y="1122363"/>
            <a:ext cx="9144000" cy="2387600"/>
          </a:xfrm>
        </p:spPr>
        <p:txBody>
          <a:bodyPr anchor="ctr"/>
          <a:lstStyle>
            <a:lvl1pPr algn="ctr">
              <a:defRPr sz="6000" b="1" cap="none" spc="0">
                <a:ln w="9525">
                  <a:solidFill>
                    <a:schemeClr val="bg1"/>
                  </a:solidFill>
                  <a:prstDash val="solid"/>
                </a:ln>
                <a:solidFill>
                  <a:schemeClr val="tx1"/>
                </a:solidFill>
                <a:effectLst>
                  <a:outerShdw blurRad="12700" dist="38100" dir="2700000" algn="tl" rotWithShape="0">
                    <a:schemeClr val="bg1">
                      <a:lumMod val="50000"/>
                    </a:schemeClr>
                  </a:outerShdw>
                </a:effectLst>
              </a:defRPr>
            </a:lvl1pPr>
          </a:lstStyle>
          <a:p>
            <a:r>
              <a:rPr lang="en-US"/>
              <a:t>Module Name</a:t>
            </a:r>
            <a:endParaRPr lang="en-IN"/>
          </a:p>
        </p:txBody>
      </p:sp>
      <p:sp>
        <p:nvSpPr>
          <p:cNvPr id="3" name="Subtitle 2">
            <a:extLst>
              <a:ext uri="{FF2B5EF4-FFF2-40B4-BE49-F238E27FC236}">
                <a16:creationId xmlns:a16="http://schemas.microsoft.com/office/drawing/2014/main" id="{6C6072D3-ADF1-5E86-6B91-3AF812C76464}"/>
              </a:ext>
            </a:extLst>
          </p:cNvPr>
          <p:cNvSpPr>
            <a:spLocks noGrp="1"/>
          </p:cNvSpPr>
          <p:nvPr>
            <p:ph type="subTitle" idx="1" hasCustomPrompt="1"/>
          </p:nvPr>
        </p:nvSpPr>
        <p:spPr>
          <a:xfrm>
            <a:off x="2395537" y="3564122"/>
            <a:ext cx="7400925" cy="478876"/>
          </a:xfrm>
        </p:spPr>
        <p:txBody>
          <a:bodyPr anchor="b">
            <a:noAutofit/>
          </a:bodyPr>
          <a:lstStyle>
            <a:lvl1pPr marL="0" indent="0" algn="ctr">
              <a:buNone/>
              <a:defRPr sz="28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Division Name</a:t>
            </a:r>
          </a:p>
        </p:txBody>
      </p:sp>
      <p:sp>
        <p:nvSpPr>
          <p:cNvPr id="11" name="Rectangle 10">
            <a:extLst>
              <a:ext uri="{FF2B5EF4-FFF2-40B4-BE49-F238E27FC236}">
                <a16:creationId xmlns:a16="http://schemas.microsoft.com/office/drawing/2014/main" id="{E0EFEB3E-0FC9-6F1F-83A2-8F359C3649C2}"/>
              </a:ext>
            </a:extLst>
          </p:cNvPr>
          <p:cNvSpPr/>
          <p:nvPr userDrawn="1"/>
        </p:nvSpPr>
        <p:spPr>
          <a:xfrm>
            <a:off x="1" y="648678"/>
            <a:ext cx="12191999" cy="12504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58FE30A2-6C22-60BD-B9BE-BB5DDE9D6950}"/>
              </a:ext>
            </a:extLst>
          </p:cNvPr>
          <p:cNvSpPr/>
          <p:nvPr userDrawn="1"/>
        </p:nvSpPr>
        <p:spPr>
          <a:xfrm>
            <a:off x="2955131" y="5257800"/>
            <a:ext cx="6281738" cy="125046"/>
          </a:xfrm>
          <a:prstGeom prst="rect">
            <a:avLst/>
          </a:prstGeom>
          <a:solidFill>
            <a:srgbClr val="04784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a:p>
        </p:txBody>
      </p:sp>
      <p:sp>
        <p:nvSpPr>
          <p:cNvPr id="18" name="Text Placeholder 17">
            <a:extLst>
              <a:ext uri="{FF2B5EF4-FFF2-40B4-BE49-F238E27FC236}">
                <a16:creationId xmlns:a16="http://schemas.microsoft.com/office/drawing/2014/main" id="{393EE415-339E-AFD9-4A50-08A7F8D8D925}"/>
              </a:ext>
            </a:extLst>
          </p:cNvPr>
          <p:cNvSpPr>
            <a:spLocks noGrp="1"/>
          </p:cNvSpPr>
          <p:nvPr>
            <p:ph type="body" sz="quarter" idx="13" hasCustomPrompt="1"/>
          </p:nvPr>
        </p:nvSpPr>
        <p:spPr>
          <a:xfrm>
            <a:off x="3105150" y="5413008"/>
            <a:ext cx="5981700" cy="471855"/>
          </a:xfrm>
        </p:spPr>
        <p:txBody>
          <a:bodyPr>
            <a:normAutofit/>
          </a:bodyPr>
          <a:lstStyle>
            <a:lvl1pPr marL="0" indent="0" algn="ctr">
              <a:buFont typeface="Arial" panose="020B0604020202020204" pitchFamily="34" charset="0"/>
              <a:buNone/>
              <a:defRPr sz="2400" i="1" u="sng">
                <a:solidFill>
                  <a:schemeClr val="accent2"/>
                </a:solidFill>
              </a:defRPr>
            </a:lvl1pPr>
          </a:lstStyle>
          <a:p>
            <a:pPr lvl="0"/>
            <a:r>
              <a:rPr lang="en-US"/>
              <a:t>Instructor/s name, Designation</a:t>
            </a:r>
            <a:endParaRPr lang="en-IN"/>
          </a:p>
        </p:txBody>
      </p:sp>
      <p:sp>
        <p:nvSpPr>
          <p:cNvPr id="20" name="Text Placeholder 19">
            <a:extLst>
              <a:ext uri="{FF2B5EF4-FFF2-40B4-BE49-F238E27FC236}">
                <a16:creationId xmlns:a16="http://schemas.microsoft.com/office/drawing/2014/main" id="{B5A93A74-E62F-765A-BA49-9F9E3AA8C884}"/>
              </a:ext>
            </a:extLst>
          </p:cNvPr>
          <p:cNvSpPr>
            <a:spLocks noGrp="1"/>
          </p:cNvSpPr>
          <p:nvPr>
            <p:ph type="body" sz="quarter" idx="14" hasCustomPrompt="1"/>
          </p:nvPr>
        </p:nvSpPr>
        <p:spPr>
          <a:xfrm>
            <a:off x="2955131" y="4629513"/>
            <a:ext cx="6296025" cy="396023"/>
          </a:xfrm>
        </p:spPr>
        <p:txBody>
          <a:bodyPr>
            <a:normAutofit/>
          </a:bodyPr>
          <a:lstStyle>
            <a:lvl1pPr marL="0" indent="0" algn="ctr">
              <a:buNone/>
              <a:defRPr sz="2000" i="1">
                <a:solidFill>
                  <a:srgbClr val="002060"/>
                </a:solidFill>
              </a:defRPr>
            </a:lvl1pPr>
          </a:lstStyle>
          <a:p>
            <a:pPr marL="228600" marR="0" lvl="0" indent="-228600" algn="ctr" defTabSz="914400" rtl="0" eaLnBrk="1" fontAlgn="auto" latinLnBrk="0" hangingPunct="1">
              <a:lnSpc>
                <a:spcPct val="90000"/>
              </a:lnSpc>
              <a:spcBef>
                <a:spcPts val="1000"/>
              </a:spcBef>
              <a:spcAft>
                <a:spcPts val="0"/>
              </a:spcAft>
              <a:buClrTx/>
              <a:buSzTx/>
              <a:tabLst/>
              <a:defRPr/>
            </a:pPr>
            <a:r>
              <a:rPr lang="en-US"/>
              <a:t>Keywords</a:t>
            </a:r>
            <a:endParaRPr lang="en-IN"/>
          </a:p>
        </p:txBody>
      </p:sp>
      <p:sp>
        <p:nvSpPr>
          <p:cNvPr id="22" name="Text Placeholder 21">
            <a:extLst>
              <a:ext uri="{FF2B5EF4-FFF2-40B4-BE49-F238E27FC236}">
                <a16:creationId xmlns:a16="http://schemas.microsoft.com/office/drawing/2014/main" id="{F76385F4-BA84-24B7-F0AD-95BB75AB01B2}"/>
              </a:ext>
            </a:extLst>
          </p:cNvPr>
          <p:cNvSpPr>
            <a:spLocks noGrp="1"/>
          </p:cNvSpPr>
          <p:nvPr>
            <p:ph type="body" sz="quarter" idx="15" hasCustomPrompt="1"/>
          </p:nvPr>
        </p:nvSpPr>
        <p:spPr>
          <a:xfrm>
            <a:off x="2955131" y="4049651"/>
            <a:ext cx="6296025" cy="506781"/>
          </a:xfrm>
        </p:spPr>
        <p:txBody>
          <a:bodyPr>
            <a:normAutofit/>
          </a:bodyPr>
          <a:lstStyle>
            <a:lvl1pPr marL="0" indent="0" algn="ctr">
              <a:buFont typeface="+mj-lt"/>
              <a:buNone/>
              <a:defRPr sz="2400">
                <a:solidFill>
                  <a:srgbClr val="002060"/>
                </a:solidFill>
              </a:defRPr>
            </a:lvl1pPr>
          </a:lstStyle>
          <a:p>
            <a:pPr marL="228600" marR="0" lvl="0" indent="-228600" algn="ctr" defTabSz="914400" rtl="0" eaLnBrk="1" fontAlgn="auto" latinLnBrk="0" hangingPunct="1">
              <a:lnSpc>
                <a:spcPct val="90000"/>
              </a:lnSpc>
              <a:spcBef>
                <a:spcPts val="1000"/>
              </a:spcBef>
              <a:spcAft>
                <a:spcPts val="0"/>
              </a:spcAft>
              <a:buClrTx/>
              <a:buSzTx/>
              <a:tabLst/>
              <a:defRPr/>
            </a:pPr>
            <a:r>
              <a:rPr lang="en-US"/>
              <a:t>Module length (minutes/hours/days)</a:t>
            </a:r>
          </a:p>
        </p:txBody>
      </p:sp>
      <p:sp>
        <p:nvSpPr>
          <p:cNvPr id="24" name="Footer Placeholder 23">
            <a:extLst>
              <a:ext uri="{FF2B5EF4-FFF2-40B4-BE49-F238E27FC236}">
                <a16:creationId xmlns:a16="http://schemas.microsoft.com/office/drawing/2014/main" id="{9D083803-093B-0989-EDF7-6CB7F8089547}"/>
              </a:ext>
            </a:extLst>
          </p:cNvPr>
          <p:cNvSpPr>
            <a:spLocks noGrp="1"/>
          </p:cNvSpPr>
          <p:nvPr>
            <p:ph type="ftr" sz="quarter" idx="17"/>
          </p:nvPr>
        </p:nvSpPr>
        <p:spPr/>
        <p:txBody>
          <a:bodyPr/>
          <a:lstStyle/>
          <a:p>
            <a:endParaRPr lang="en-IN"/>
          </a:p>
        </p:txBody>
      </p:sp>
      <p:sp>
        <p:nvSpPr>
          <p:cNvPr id="25" name="Slide Number Placeholder 24">
            <a:extLst>
              <a:ext uri="{FF2B5EF4-FFF2-40B4-BE49-F238E27FC236}">
                <a16:creationId xmlns:a16="http://schemas.microsoft.com/office/drawing/2014/main" id="{ED924496-CE9C-AEAB-637C-C290FB399048}"/>
              </a:ext>
            </a:extLst>
          </p:cNvPr>
          <p:cNvSpPr>
            <a:spLocks noGrp="1"/>
          </p:cNvSpPr>
          <p:nvPr>
            <p:ph type="sldNum" sz="quarter" idx="18"/>
          </p:nvPr>
        </p:nvSpPr>
        <p:spPr/>
        <p:txBody>
          <a:bodyPr/>
          <a:lstStyle/>
          <a:p>
            <a:fld id="{999D6305-5EC4-4F20-B50E-C3A3CD93D5CC}" type="slidenum">
              <a:rPr lang="en-IN" smtClean="0"/>
              <a:t>‹#›</a:t>
            </a:fld>
            <a:endParaRPr lang="en-IN"/>
          </a:p>
        </p:txBody>
      </p:sp>
    </p:spTree>
    <p:extLst>
      <p:ext uri="{BB962C8B-B14F-4D97-AF65-F5344CB8AC3E}">
        <p14:creationId xmlns:p14="http://schemas.microsoft.com/office/powerpoint/2010/main" val="1525856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251140-220F-E03F-68E8-3192CD728832}"/>
              </a:ext>
            </a:extLst>
          </p:cNvPr>
          <p:cNvSpPr/>
          <p:nvPr userDrawn="1"/>
        </p:nvSpPr>
        <p:spPr>
          <a:xfrm>
            <a:off x="1046163" y="681037"/>
            <a:ext cx="3932237" cy="5469671"/>
          </a:xfrm>
          <a:prstGeom prst="rect">
            <a:avLst/>
          </a:prstGeom>
          <a:noFill/>
          <a:ln w="25400">
            <a:gradFill>
              <a:gsLst>
                <a:gs pos="100000">
                  <a:srgbClr val="047845"/>
                </a:gs>
                <a:gs pos="0">
                  <a:srgbClr val="FFFF00"/>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7865B032-389C-F3C2-F792-65D82650918D}"/>
              </a:ext>
            </a:extLst>
          </p:cNvPr>
          <p:cNvSpPr>
            <a:spLocks noGrp="1"/>
          </p:cNvSpPr>
          <p:nvPr>
            <p:ph type="title"/>
          </p:nvPr>
        </p:nvSpPr>
        <p:spPr>
          <a:xfrm>
            <a:off x="839788" y="457200"/>
            <a:ext cx="3932237" cy="1600200"/>
          </a:xfrm>
        </p:spPr>
        <p:txBody>
          <a:bodyPr anchor="b">
            <a:normAutofit/>
          </a:bodyPr>
          <a:lstStyle>
            <a:lvl1pPr>
              <a:defRPr sz="2800" b="1">
                <a:solidFill>
                  <a:srgbClr val="002060"/>
                </a:solidFill>
              </a:defRPr>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CC2A46B-182A-B5DB-43F0-472535BCA3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40BF782-A3BF-2D15-AC7D-86D8C11C5DE0}"/>
              </a:ext>
            </a:extLst>
          </p:cNvPr>
          <p:cNvSpPr>
            <a:spLocks noGrp="1"/>
          </p:cNvSpPr>
          <p:nvPr>
            <p:ph type="body" sz="half" idx="2"/>
          </p:nvPr>
        </p:nvSpPr>
        <p:spPr>
          <a:xfrm>
            <a:off x="839788" y="2195508"/>
            <a:ext cx="3932237" cy="36734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7E034AA-CE76-A65E-0D8D-36E9734F02A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A7FBBDB-2D7D-77E6-A07B-65FE5F6D2601}"/>
              </a:ext>
            </a:extLst>
          </p:cNvPr>
          <p:cNvSpPr>
            <a:spLocks noGrp="1"/>
          </p:cNvSpPr>
          <p:nvPr>
            <p:ph type="sldNum" sz="quarter" idx="12"/>
          </p:nvPr>
        </p:nvSpPr>
        <p:spPr/>
        <p:txBody>
          <a:bodyPr/>
          <a:lstStyle/>
          <a:p>
            <a:fld id="{999D6305-5EC4-4F20-B50E-C3A3CD93D5CC}" type="slidenum">
              <a:rPr lang="en-IN" smtClean="0"/>
              <a:t>‹#›</a:t>
            </a:fld>
            <a:endParaRPr lang="en-IN"/>
          </a:p>
        </p:txBody>
      </p:sp>
      <p:sp>
        <p:nvSpPr>
          <p:cNvPr id="8" name="Rectangle 7">
            <a:extLst>
              <a:ext uri="{FF2B5EF4-FFF2-40B4-BE49-F238E27FC236}">
                <a16:creationId xmlns:a16="http://schemas.microsoft.com/office/drawing/2014/main" id="{D93120B6-3A07-587D-9AFD-64F240551D5E}"/>
              </a:ext>
            </a:extLst>
          </p:cNvPr>
          <p:cNvSpPr/>
          <p:nvPr userDrawn="1"/>
        </p:nvSpPr>
        <p:spPr>
          <a:xfrm>
            <a:off x="5192712" y="849316"/>
            <a:ext cx="6172200" cy="138109"/>
          </a:xfrm>
          <a:prstGeom prst="rect">
            <a:avLst/>
          </a:prstGeom>
          <a:solidFill>
            <a:srgbClr val="047845">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6EFF0AAE-DD7C-ADE9-7985-A48C8548C6D5}"/>
              </a:ext>
            </a:extLst>
          </p:cNvPr>
          <p:cNvSpPr/>
          <p:nvPr userDrawn="1"/>
        </p:nvSpPr>
        <p:spPr>
          <a:xfrm>
            <a:off x="836612" y="2057400"/>
            <a:ext cx="3932237" cy="138109"/>
          </a:xfrm>
          <a:prstGeom prst="rect">
            <a:avLst/>
          </a:prstGeom>
          <a:solidFill>
            <a:srgbClr val="047845">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2707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625E-9326-B27A-F30E-2CB696997E2D}"/>
              </a:ext>
            </a:extLst>
          </p:cNvPr>
          <p:cNvSpPr>
            <a:spLocks noGrp="1"/>
          </p:cNvSpPr>
          <p:nvPr>
            <p:ph type="title"/>
          </p:nvPr>
        </p:nvSpPr>
        <p:spPr/>
        <p:txBody>
          <a:bodyPr>
            <a:normAutofit/>
          </a:bodyPr>
          <a:lstStyle>
            <a:lvl1pPr>
              <a:defRPr sz="4000" b="1">
                <a:solidFill>
                  <a:srgbClr val="002060"/>
                </a:solidFill>
              </a:defRPr>
            </a:lvl1p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D01B3C5-1252-30BF-C8A3-B0D4F5EF81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a:extLst>
              <a:ext uri="{FF2B5EF4-FFF2-40B4-BE49-F238E27FC236}">
                <a16:creationId xmlns:a16="http://schemas.microsoft.com/office/drawing/2014/main" id="{459E56D3-CCE1-594E-D02C-0E1362E5D41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DDC945F-7E3D-46D5-E179-BE720771A40A}"/>
              </a:ext>
            </a:extLst>
          </p:cNvPr>
          <p:cNvSpPr>
            <a:spLocks noGrp="1"/>
          </p:cNvSpPr>
          <p:nvPr>
            <p:ph type="sldNum" sz="quarter" idx="12"/>
          </p:nvPr>
        </p:nvSpPr>
        <p:spPr/>
        <p:txBody>
          <a:bodyPr/>
          <a:lstStyle/>
          <a:p>
            <a:fld id="{999D6305-5EC4-4F20-B50E-C3A3CD93D5CC}" type="slidenum">
              <a:rPr lang="en-IN" smtClean="0"/>
              <a:t>‹#›</a:t>
            </a:fld>
            <a:endParaRPr lang="en-IN"/>
          </a:p>
        </p:txBody>
      </p:sp>
      <p:sp>
        <p:nvSpPr>
          <p:cNvPr id="7" name="Rectangle 6">
            <a:extLst>
              <a:ext uri="{FF2B5EF4-FFF2-40B4-BE49-F238E27FC236}">
                <a16:creationId xmlns:a16="http://schemas.microsoft.com/office/drawing/2014/main" id="{22465F0D-D2D8-F4A2-4F56-43C56A459471}"/>
              </a:ext>
            </a:extLst>
          </p:cNvPr>
          <p:cNvSpPr/>
          <p:nvPr userDrawn="1"/>
        </p:nvSpPr>
        <p:spPr>
          <a:xfrm>
            <a:off x="838200" y="1690688"/>
            <a:ext cx="10515600" cy="134937"/>
          </a:xfrm>
          <a:prstGeom prst="rect">
            <a:avLst/>
          </a:prstGeom>
          <a:solidFill>
            <a:srgbClr val="047845">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23485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AB154-F601-9A2A-E67D-263FDBD0797C}"/>
              </a:ext>
            </a:extLst>
          </p:cNvPr>
          <p:cNvSpPr>
            <a:spLocks noGrp="1"/>
          </p:cNvSpPr>
          <p:nvPr>
            <p:ph type="title" orient="vert"/>
          </p:nvPr>
        </p:nvSpPr>
        <p:spPr>
          <a:xfrm>
            <a:off x="8724900" y="365125"/>
            <a:ext cx="2628900" cy="5811838"/>
          </a:xfrm>
        </p:spPr>
        <p:txBody>
          <a:bodyPr vert="eaVert">
            <a:normAutofit/>
          </a:bodyPr>
          <a:lstStyle>
            <a:lvl1pPr>
              <a:defRPr sz="4000" b="1">
                <a:solidFill>
                  <a:srgbClr val="002060"/>
                </a:solidFill>
              </a:defRPr>
            </a:lvl1p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19348FE-53AF-A2AD-1FA9-65DD52CC84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a:extLst>
              <a:ext uri="{FF2B5EF4-FFF2-40B4-BE49-F238E27FC236}">
                <a16:creationId xmlns:a16="http://schemas.microsoft.com/office/drawing/2014/main" id="{6EF89CCE-C0A2-55E9-F19E-DAABE940A6E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0A278BB-32E8-737F-16CA-E3DB4EFC5D5F}"/>
              </a:ext>
            </a:extLst>
          </p:cNvPr>
          <p:cNvSpPr>
            <a:spLocks noGrp="1"/>
          </p:cNvSpPr>
          <p:nvPr>
            <p:ph type="sldNum" sz="quarter" idx="12"/>
          </p:nvPr>
        </p:nvSpPr>
        <p:spPr/>
        <p:txBody>
          <a:bodyPr/>
          <a:lstStyle/>
          <a:p>
            <a:fld id="{999D6305-5EC4-4F20-B50E-C3A3CD93D5CC}" type="slidenum">
              <a:rPr lang="en-IN" smtClean="0"/>
              <a:t>‹#›</a:t>
            </a:fld>
            <a:endParaRPr lang="en-IN"/>
          </a:p>
        </p:txBody>
      </p:sp>
      <p:sp>
        <p:nvSpPr>
          <p:cNvPr id="7" name="Rectangle 6">
            <a:extLst>
              <a:ext uri="{FF2B5EF4-FFF2-40B4-BE49-F238E27FC236}">
                <a16:creationId xmlns:a16="http://schemas.microsoft.com/office/drawing/2014/main" id="{15AC94DF-2F37-B1B9-8BE4-16E0DFC1FDDD}"/>
              </a:ext>
            </a:extLst>
          </p:cNvPr>
          <p:cNvSpPr/>
          <p:nvPr userDrawn="1"/>
        </p:nvSpPr>
        <p:spPr>
          <a:xfrm rot="5400000">
            <a:off x="5746749" y="3203575"/>
            <a:ext cx="5811837" cy="134937"/>
          </a:xfrm>
          <a:prstGeom prst="rect">
            <a:avLst/>
          </a:prstGeom>
          <a:solidFill>
            <a:srgbClr val="047845">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7003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Modul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075B0E4-F690-B9DA-E0FC-A948E3EAE59D}"/>
              </a:ext>
            </a:extLst>
          </p:cNvPr>
          <p:cNvSpPr>
            <a:spLocks noGrp="1"/>
          </p:cNvSpPr>
          <p:nvPr>
            <p:ph type="pic" sz="quarter" idx="14"/>
          </p:nvPr>
        </p:nvSpPr>
        <p:spPr>
          <a:xfrm>
            <a:off x="6338277" y="2094523"/>
            <a:ext cx="5015523" cy="4017352"/>
          </a:xfrm>
        </p:spPr>
        <p:txBody>
          <a:bodyPr/>
          <a:lstStyle>
            <a:lvl1pPr marL="0" indent="0">
              <a:buNone/>
              <a:defRPr/>
            </a:lvl1pPr>
          </a:lstStyle>
          <a:p>
            <a:endParaRPr lang="en-IN"/>
          </a:p>
        </p:txBody>
      </p:sp>
      <p:sp>
        <p:nvSpPr>
          <p:cNvPr id="2" name="Title 1">
            <a:extLst>
              <a:ext uri="{FF2B5EF4-FFF2-40B4-BE49-F238E27FC236}">
                <a16:creationId xmlns:a16="http://schemas.microsoft.com/office/drawing/2014/main" id="{A45FB3A2-2D9A-3E20-484C-EBCC9FCCF86F}"/>
              </a:ext>
            </a:extLst>
          </p:cNvPr>
          <p:cNvSpPr>
            <a:spLocks noGrp="1"/>
          </p:cNvSpPr>
          <p:nvPr>
            <p:ph type="title"/>
          </p:nvPr>
        </p:nvSpPr>
        <p:spPr/>
        <p:txBody>
          <a:bodyPr>
            <a:normAutofit/>
          </a:bodyPr>
          <a:lstStyle>
            <a:lvl1pPr>
              <a:defRPr sz="4000"/>
            </a:lvl1pPr>
          </a:lstStyle>
          <a:p>
            <a:r>
              <a:rPr lang="en-US"/>
              <a:t>Click to edit Master title style</a:t>
            </a:r>
            <a:endParaRPr lang="en-IN"/>
          </a:p>
        </p:txBody>
      </p:sp>
      <p:sp>
        <p:nvSpPr>
          <p:cNvPr id="3" name="Footer Placeholder 2">
            <a:extLst>
              <a:ext uri="{FF2B5EF4-FFF2-40B4-BE49-F238E27FC236}">
                <a16:creationId xmlns:a16="http://schemas.microsoft.com/office/drawing/2014/main" id="{DD9A35B6-8D0B-213F-70CA-0EC27427D6ED}"/>
              </a:ext>
            </a:extLst>
          </p:cNvPr>
          <p:cNvSpPr>
            <a:spLocks noGrp="1"/>
          </p:cNvSpPr>
          <p:nvPr>
            <p:ph type="ftr" sz="quarter" idx="10"/>
          </p:nvPr>
        </p:nvSpPr>
        <p:spPr/>
        <p:txBody>
          <a:bodyPr/>
          <a:lstStyle/>
          <a:p>
            <a:endParaRPr lang="en-IN"/>
          </a:p>
        </p:txBody>
      </p:sp>
      <p:sp>
        <p:nvSpPr>
          <p:cNvPr id="4" name="Slide Number Placeholder 3">
            <a:extLst>
              <a:ext uri="{FF2B5EF4-FFF2-40B4-BE49-F238E27FC236}">
                <a16:creationId xmlns:a16="http://schemas.microsoft.com/office/drawing/2014/main" id="{10B1D0D8-7DEF-77EC-EFFD-1DB2A2AA1BE7}"/>
              </a:ext>
            </a:extLst>
          </p:cNvPr>
          <p:cNvSpPr>
            <a:spLocks noGrp="1"/>
          </p:cNvSpPr>
          <p:nvPr>
            <p:ph type="sldNum" sz="quarter" idx="11"/>
          </p:nvPr>
        </p:nvSpPr>
        <p:spPr/>
        <p:txBody>
          <a:bodyPr/>
          <a:lstStyle/>
          <a:p>
            <a:fld id="{999D6305-5EC4-4F20-B50E-C3A3CD93D5CC}" type="slidenum">
              <a:rPr lang="en-IN" smtClean="0"/>
              <a:t>‹#›</a:t>
            </a:fld>
            <a:endParaRPr lang="en-IN"/>
          </a:p>
        </p:txBody>
      </p:sp>
      <p:sp>
        <p:nvSpPr>
          <p:cNvPr id="9" name="Text Placeholder 8">
            <a:extLst>
              <a:ext uri="{FF2B5EF4-FFF2-40B4-BE49-F238E27FC236}">
                <a16:creationId xmlns:a16="http://schemas.microsoft.com/office/drawing/2014/main" id="{CF4EC7B0-38F2-F5CA-3D80-3BD45C60687D}"/>
              </a:ext>
            </a:extLst>
          </p:cNvPr>
          <p:cNvSpPr>
            <a:spLocks noGrp="1"/>
          </p:cNvSpPr>
          <p:nvPr>
            <p:ph type="body" sz="quarter" idx="13" hasCustomPrompt="1"/>
          </p:nvPr>
        </p:nvSpPr>
        <p:spPr>
          <a:xfrm>
            <a:off x="838200" y="2094523"/>
            <a:ext cx="5015524" cy="4017352"/>
          </a:xfrm>
        </p:spPr>
        <p:txBody>
          <a:bodyPr>
            <a:normAutofit/>
          </a:bodyPr>
          <a:lstStyle>
            <a:lvl1pPr marL="0" indent="0">
              <a:buNone/>
              <a:defRPr sz="2000" i="1"/>
            </a:lvl1pPr>
          </a:lstStyle>
          <a:p>
            <a:pPr lvl="0"/>
            <a:r>
              <a:rPr lang="en-US"/>
              <a:t>Insert brief text about the module</a:t>
            </a:r>
            <a:endParaRPr lang="en-IN"/>
          </a:p>
        </p:txBody>
      </p:sp>
      <p:sp>
        <p:nvSpPr>
          <p:cNvPr id="12" name="Rectangle 11">
            <a:extLst>
              <a:ext uri="{FF2B5EF4-FFF2-40B4-BE49-F238E27FC236}">
                <a16:creationId xmlns:a16="http://schemas.microsoft.com/office/drawing/2014/main" id="{B48EE3F0-09D5-86CE-C2AA-8E6C888DB87C}"/>
              </a:ext>
            </a:extLst>
          </p:cNvPr>
          <p:cNvSpPr/>
          <p:nvPr userDrawn="1"/>
        </p:nvSpPr>
        <p:spPr>
          <a:xfrm>
            <a:off x="838199" y="1745931"/>
            <a:ext cx="10528300" cy="136800"/>
          </a:xfrm>
          <a:prstGeom prst="rect">
            <a:avLst/>
          </a:prstGeom>
          <a:solidFill>
            <a:srgbClr val="047845">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9652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4D5073-3493-31FE-BBD9-BEA09F3A136F}"/>
              </a:ext>
            </a:extLst>
          </p:cNvPr>
          <p:cNvSpPr/>
          <p:nvPr userDrawn="1"/>
        </p:nvSpPr>
        <p:spPr>
          <a:xfrm>
            <a:off x="623455" y="681037"/>
            <a:ext cx="10972800" cy="5590454"/>
          </a:xfrm>
          <a:prstGeom prst="rect">
            <a:avLst/>
          </a:prstGeom>
          <a:noFill/>
          <a:ln w="25400">
            <a:gradFill>
              <a:gsLst>
                <a:gs pos="100000">
                  <a:srgbClr val="047845"/>
                </a:gs>
                <a:gs pos="0">
                  <a:srgbClr val="FFFF00"/>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CE082307-C75D-FAA7-8C96-EACCD9E392BD}"/>
              </a:ext>
            </a:extLst>
          </p:cNvPr>
          <p:cNvSpPr>
            <a:spLocks noGrp="1"/>
          </p:cNvSpPr>
          <p:nvPr>
            <p:ph type="title"/>
          </p:nvPr>
        </p:nvSpPr>
        <p:spPr/>
        <p:txBody>
          <a:bodyPr>
            <a:normAutofit/>
          </a:bodyPr>
          <a:lstStyle>
            <a:lvl1pPr>
              <a:defRPr sz="4000" b="1">
                <a:solidFill>
                  <a:srgbClr val="002060"/>
                </a:solidFill>
              </a:defRPr>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34719CB-90D7-BBDB-FAE6-C5166B538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a:extLst>
              <a:ext uri="{FF2B5EF4-FFF2-40B4-BE49-F238E27FC236}">
                <a16:creationId xmlns:a16="http://schemas.microsoft.com/office/drawing/2014/main" id="{6F2E5D74-90EE-2E54-3A26-494E46C3DB4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80B0919-4273-77B2-2CDA-F4D4DA15041D}"/>
              </a:ext>
            </a:extLst>
          </p:cNvPr>
          <p:cNvSpPr>
            <a:spLocks noGrp="1"/>
          </p:cNvSpPr>
          <p:nvPr>
            <p:ph type="sldNum" sz="quarter" idx="12"/>
          </p:nvPr>
        </p:nvSpPr>
        <p:spPr/>
        <p:txBody>
          <a:bodyPr/>
          <a:lstStyle/>
          <a:p>
            <a:fld id="{999D6305-5EC4-4F20-B50E-C3A3CD93D5CC}" type="slidenum">
              <a:rPr lang="en-IN" smtClean="0"/>
              <a:t>‹#›</a:t>
            </a:fld>
            <a:endParaRPr lang="en-IN"/>
          </a:p>
        </p:txBody>
      </p:sp>
      <p:sp>
        <p:nvSpPr>
          <p:cNvPr id="7" name="Rectangle 6">
            <a:extLst>
              <a:ext uri="{FF2B5EF4-FFF2-40B4-BE49-F238E27FC236}">
                <a16:creationId xmlns:a16="http://schemas.microsoft.com/office/drawing/2014/main" id="{61A48602-8430-EE06-4983-BE9F89A7EA6D}"/>
              </a:ext>
            </a:extLst>
          </p:cNvPr>
          <p:cNvSpPr/>
          <p:nvPr userDrawn="1"/>
        </p:nvSpPr>
        <p:spPr>
          <a:xfrm rot="5400000">
            <a:off x="11026775" y="3756023"/>
            <a:ext cx="996948" cy="34289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7794EAA8-D232-4B51-51C4-1487D6B1DEE9}"/>
              </a:ext>
            </a:extLst>
          </p:cNvPr>
          <p:cNvSpPr/>
          <p:nvPr userDrawn="1"/>
        </p:nvSpPr>
        <p:spPr>
          <a:xfrm rot="16200000">
            <a:off x="-595311" y="1995487"/>
            <a:ext cx="2524124" cy="342897"/>
          </a:xfrm>
          <a:prstGeom prst="rect">
            <a:avLst/>
          </a:prstGeom>
          <a:solidFill>
            <a:srgbClr val="047845">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1108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3BC7F-BA8B-A7C0-0DD1-3161DDB003D8}"/>
              </a:ext>
            </a:extLst>
          </p:cNvPr>
          <p:cNvSpPr>
            <a:spLocks noGrp="1"/>
          </p:cNvSpPr>
          <p:nvPr>
            <p:ph type="title"/>
          </p:nvPr>
        </p:nvSpPr>
        <p:spPr>
          <a:xfrm>
            <a:off x="831850" y="1709738"/>
            <a:ext cx="10515600" cy="2852737"/>
          </a:xfrm>
        </p:spPr>
        <p:txBody>
          <a:bodyPr anchor="b">
            <a:normAutofit/>
          </a:bodyPr>
          <a:lstStyle>
            <a:lvl1pPr>
              <a:defRPr sz="5400" b="1">
                <a:solidFill>
                  <a:srgbClr val="002060"/>
                </a:solidFill>
              </a:defRPr>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D992F74-742C-2EBD-A695-36605628FFBA}"/>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EE4DADA-60BA-4512-6BB7-885B429ADF4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3373AC9-2CD3-48C8-CC7E-BC83C1E68724}"/>
              </a:ext>
            </a:extLst>
          </p:cNvPr>
          <p:cNvSpPr>
            <a:spLocks noGrp="1"/>
          </p:cNvSpPr>
          <p:nvPr>
            <p:ph type="sldNum" sz="quarter" idx="12"/>
          </p:nvPr>
        </p:nvSpPr>
        <p:spPr/>
        <p:txBody>
          <a:bodyPr/>
          <a:lstStyle/>
          <a:p>
            <a:fld id="{999D6305-5EC4-4F20-B50E-C3A3CD93D5CC}" type="slidenum">
              <a:rPr lang="en-IN" smtClean="0"/>
              <a:t>‹#›</a:t>
            </a:fld>
            <a:endParaRPr lang="en-IN"/>
          </a:p>
        </p:txBody>
      </p:sp>
      <p:sp>
        <p:nvSpPr>
          <p:cNvPr id="7" name="Rectangle 6">
            <a:extLst>
              <a:ext uri="{FF2B5EF4-FFF2-40B4-BE49-F238E27FC236}">
                <a16:creationId xmlns:a16="http://schemas.microsoft.com/office/drawing/2014/main" id="{2545AA74-8460-44C5-8062-61E3B8541C9D}"/>
              </a:ext>
            </a:extLst>
          </p:cNvPr>
          <p:cNvSpPr/>
          <p:nvPr userDrawn="1"/>
        </p:nvSpPr>
        <p:spPr>
          <a:xfrm>
            <a:off x="831850" y="1572938"/>
            <a:ext cx="10528300" cy="136800"/>
          </a:xfrm>
          <a:prstGeom prst="rect">
            <a:avLst/>
          </a:prstGeom>
          <a:solidFill>
            <a:srgbClr val="047845">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9691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A524-E593-CAED-78AC-0A6D97F96A38}"/>
              </a:ext>
            </a:extLst>
          </p:cNvPr>
          <p:cNvSpPr>
            <a:spLocks noGrp="1"/>
          </p:cNvSpPr>
          <p:nvPr>
            <p:ph type="title"/>
          </p:nvPr>
        </p:nvSpPr>
        <p:spPr/>
        <p:txBody>
          <a:bodyPr>
            <a:normAutofit/>
          </a:bodyPr>
          <a:lstStyle>
            <a:lvl1pPr>
              <a:defRPr sz="4000" b="1">
                <a:solidFill>
                  <a:srgbClr val="002060"/>
                </a:solidFill>
              </a:defRPr>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7BDF639-7529-B1FF-C824-C3F4B330C3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148D11A-5084-6454-B8BE-EEE0895004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a:extLst>
              <a:ext uri="{FF2B5EF4-FFF2-40B4-BE49-F238E27FC236}">
                <a16:creationId xmlns:a16="http://schemas.microsoft.com/office/drawing/2014/main" id="{9EEAC75B-39F7-3FC3-6869-A2685555601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2918112-EDC9-0541-4394-3431D5D4FFC3}"/>
              </a:ext>
            </a:extLst>
          </p:cNvPr>
          <p:cNvSpPr>
            <a:spLocks noGrp="1"/>
          </p:cNvSpPr>
          <p:nvPr>
            <p:ph type="sldNum" sz="quarter" idx="12"/>
          </p:nvPr>
        </p:nvSpPr>
        <p:spPr/>
        <p:txBody>
          <a:bodyPr/>
          <a:lstStyle/>
          <a:p>
            <a:fld id="{999D6305-5EC4-4F20-B50E-C3A3CD93D5CC}" type="slidenum">
              <a:rPr lang="en-IN" smtClean="0"/>
              <a:t>‹#›</a:t>
            </a:fld>
            <a:endParaRPr lang="en-IN"/>
          </a:p>
        </p:txBody>
      </p:sp>
    </p:spTree>
    <p:extLst>
      <p:ext uri="{BB962C8B-B14F-4D97-AF65-F5344CB8AC3E}">
        <p14:creationId xmlns:p14="http://schemas.microsoft.com/office/powerpoint/2010/main" val="144705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C9B7C-9DBD-90A7-9AF6-B9A9D8B3CF19}"/>
              </a:ext>
            </a:extLst>
          </p:cNvPr>
          <p:cNvSpPr>
            <a:spLocks noGrp="1"/>
          </p:cNvSpPr>
          <p:nvPr>
            <p:ph type="title"/>
          </p:nvPr>
        </p:nvSpPr>
        <p:spPr>
          <a:xfrm>
            <a:off x="839788" y="365125"/>
            <a:ext cx="10515600" cy="1325563"/>
          </a:xfrm>
        </p:spPr>
        <p:txBody>
          <a:bodyPr>
            <a:normAutofit/>
          </a:bodyPr>
          <a:lstStyle>
            <a:lvl1pPr>
              <a:defRPr sz="4000" b="1">
                <a:solidFill>
                  <a:srgbClr val="002060"/>
                </a:solidFill>
              </a:defRPr>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C3BC3F4-71E8-5D27-4100-518236DCB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1616DA-9814-3985-B912-BA5B01549C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1DCCB6A-0281-AFF1-A1DD-BEE6786BAB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A72FC1-8012-36DF-5901-FB3F1C96D6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Footer Placeholder 7">
            <a:extLst>
              <a:ext uri="{FF2B5EF4-FFF2-40B4-BE49-F238E27FC236}">
                <a16:creationId xmlns:a16="http://schemas.microsoft.com/office/drawing/2014/main" id="{85F52FD1-F933-F96E-C288-B60BFAEC2E2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77F35D9-433B-3A58-99FA-B88948FC78C7}"/>
              </a:ext>
            </a:extLst>
          </p:cNvPr>
          <p:cNvSpPr>
            <a:spLocks noGrp="1"/>
          </p:cNvSpPr>
          <p:nvPr>
            <p:ph type="sldNum" sz="quarter" idx="12"/>
          </p:nvPr>
        </p:nvSpPr>
        <p:spPr/>
        <p:txBody>
          <a:bodyPr/>
          <a:lstStyle/>
          <a:p>
            <a:fld id="{999D6305-5EC4-4F20-B50E-C3A3CD93D5CC}" type="slidenum">
              <a:rPr lang="en-IN" smtClean="0"/>
              <a:t>‹#›</a:t>
            </a:fld>
            <a:endParaRPr lang="en-IN"/>
          </a:p>
        </p:txBody>
      </p:sp>
      <p:sp>
        <p:nvSpPr>
          <p:cNvPr id="11" name="Rectangle 10">
            <a:extLst>
              <a:ext uri="{FF2B5EF4-FFF2-40B4-BE49-F238E27FC236}">
                <a16:creationId xmlns:a16="http://schemas.microsoft.com/office/drawing/2014/main" id="{2EE4243E-28FE-C1C0-5CE6-FB41249C4843}"/>
              </a:ext>
            </a:extLst>
          </p:cNvPr>
          <p:cNvSpPr/>
          <p:nvPr userDrawn="1"/>
        </p:nvSpPr>
        <p:spPr>
          <a:xfrm rot="16200000">
            <a:off x="-595311" y="1995487"/>
            <a:ext cx="2524124" cy="342897"/>
          </a:xfrm>
          <a:prstGeom prst="rect">
            <a:avLst/>
          </a:prstGeom>
          <a:solidFill>
            <a:srgbClr val="047845">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6648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FF87B0-1AF8-3E6E-4988-9BB092AE36C9}"/>
              </a:ext>
            </a:extLst>
          </p:cNvPr>
          <p:cNvSpPr/>
          <p:nvPr userDrawn="1"/>
        </p:nvSpPr>
        <p:spPr>
          <a:xfrm>
            <a:off x="623455" y="681037"/>
            <a:ext cx="10972800" cy="5590454"/>
          </a:xfrm>
          <a:prstGeom prst="rect">
            <a:avLst/>
          </a:prstGeom>
          <a:noFill/>
          <a:ln w="25400">
            <a:gradFill>
              <a:gsLst>
                <a:gs pos="100000">
                  <a:srgbClr val="047845"/>
                </a:gs>
                <a:gs pos="0">
                  <a:srgbClr val="FFFF00"/>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5EA4FC01-AD9F-7E06-0DBA-930726677CFA}"/>
              </a:ext>
            </a:extLst>
          </p:cNvPr>
          <p:cNvSpPr>
            <a:spLocks noGrp="1"/>
          </p:cNvSpPr>
          <p:nvPr>
            <p:ph type="title"/>
          </p:nvPr>
        </p:nvSpPr>
        <p:spPr/>
        <p:txBody>
          <a:bodyPr>
            <a:normAutofit/>
          </a:bodyPr>
          <a:lstStyle>
            <a:lvl1pPr>
              <a:defRPr sz="4000" b="1">
                <a:solidFill>
                  <a:srgbClr val="002060"/>
                </a:solidFill>
              </a:defRPr>
            </a:lvl1pPr>
          </a:lstStyle>
          <a:p>
            <a:r>
              <a:rPr lang="en-US"/>
              <a:t>Click to edit Master title style</a:t>
            </a:r>
            <a:endParaRPr lang="en-IN"/>
          </a:p>
        </p:txBody>
      </p:sp>
      <p:sp>
        <p:nvSpPr>
          <p:cNvPr id="4" name="Footer Placeholder 3">
            <a:extLst>
              <a:ext uri="{FF2B5EF4-FFF2-40B4-BE49-F238E27FC236}">
                <a16:creationId xmlns:a16="http://schemas.microsoft.com/office/drawing/2014/main" id="{BBB0D833-6D87-7E5C-7F32-A9695CF1732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1927D78-98EC-74C0-22FB-C98B9228AC2D}"/>
              </a:ext>
            </a:extLst>
          </p:cNvPr>
          <p:cNvSpPr>
            <a:spLocks noGrp="1"/>
          </p:cNvSpPr>
          <p:nvPr>
            <p:ph type="sldNum" sz="quarter" idx="12"/>
          </p:nvPr>
        </p:nvSpPr>
        <p:spPr/>
        <p:txBody>
          <a:bodyPr/>
          <a:lstStyle/>
          <a:p>
            <a:fld id="{999D6305-5EC4-4F20-B50E-C3A3CD93D5CC}" type="slidenum">
              <a:rPr lang="en-IN" smtClean="0"/>
              <a:t>‹#›</a:t>
            </a:fld>
            <a:endParaRPr lang="en-IN"/>
          </a:p>
        </p:txBody>
      </p:sp>
      <p:sp>
        <p:nvSpPr>
          <p:cNvPr id="6" name="Rectangle 5">
            <a:extLst>
              <a:ext uri="{FF2B5EF4-FFF2-40B4-BE49-F238E27FC236}">
                <a16:creationId xmlns:a16="http://schemas.microsoft.com/office/drawing/2014/main" id="{EC0BA222-8309-B487-3D3C-12895823BBFB}"/>
              </a:ext>
            </a:extLst>
          </p:cNvPr>
          <p:cNvSpPr/>
          <p:nvPr userDrawn="1"/>
        </p:nvSpPr>
        <p:spPr>
          <a:xfrm>
            <a:off x="838200" y="1690688"/>
            <a:ext cx="10528300" cy="138109"/>
          </a:xfrm>
          <a:prstGeom prst="rect">
            <a:avLst/>
          </a:prstGeom>
          <a:solidFill>
            <a:srgbClr val="047845">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18668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4F1656E-CB7D-4D41-A3B4-789309BA1BC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7DE5692-4AB2-F7F1-E617-02C90FDC9F36}"/>
              </a:ext>
            </a:extLst>
          </p:cNvPr>
          <p:cNvSpPr>
            <a:spLocks noGrp="1"/>
          </p:cNvSpPr>
          <p:nvPr>
            <p:ph type="sldNum" sz="quarter" idx="12"/>
          </p:nvPr>
        </p:nvSpPr>
        <p:spPr/>
        <p:txBody>
          <a:bodyPr/>
          <a:lstStyle/>
          <a:p>
            <a:fld id="{999D6305-5EC4-4F20-B50E-C3A3CD93D5CC}" type="slidenum">
              <a:rPr lang="en-IN" smtClean="0"/>
              <a:t>‹#›</a:t>
            </a:fld>
            <a:endParaRPr lang="en-IN"/>
          </a:p>
        </p:txBody>
      </p:sp>
      <p:sp>
        <p:nvSpPr>
          <p:cNvPr id="5" name="Rectangle 4">
            <a:extLst>
              <a:ext uri="{FF2B5EF4-FFF2-40B4-BE49-F238E27FC236}">
                <a16:creationId xmlns:a16="http://schemas.microsoft.com/office/drawing/2014/main" id="{9F16AED5-D51A-7569-F570-B49ECA77FF7E}"/>
              </a:ext>
            </a:extLst>
          </p:cNvPr>
          <p:cNvSpPr/>
          <p:nvPr userDrawn="1"/>
        </p:nvSpPr>
        <p:spPr>
          <a:xfrm>
            <a:off x="1" y="648678"/>
            <a:ext cx="12191999" cy="12504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5807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520659-0638-0BB5-865F-A75842F1B182}"/>
              </a:ext>
            </a:extLst>
          </p:cNvPr>
          <p:cNvSpPr/>
          <p:nvPr userDrawn="1"/>
        </p:nvSpPr>
        <p:spPr>
          <a:xfrm>
            <a:off x="1046163" y="681037"/>
            <a:ext cx="3932237" cy="5469671"/>
          </a:xfrm>
          <a:prstGeom prst="rect">
            <a:avLst/>
          </a:prstGeom>
          <a:noFill/>
          <a:ln w="25400">
            <a:gradFill>
              <a:gsLst>
                <a:gs pos="100000">
                  <a:srgbClr val="047845"/>
                </a:gs>
                <a:gs pos="0">
                  <a:srgbClr val="FFFF00"/>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E9DE2BD1-215E-C8C2-056B-E7C68BD9E9E9}"/>
              </a:ext>
            </a:extLst>
          </p:cNvPr>
          <p:cNvSpPr>
            <a:spLocks noGrp="1"/>
          </p:cNvSpPr>
          <p:nvPr>
            <p:ph type="title"/>
          </p:nvPr>
        </p:nvSpPr>
        <p:spPr>
          <a:xfrm>
            <a:off x="839788" y="457200"/>
            <a:ext cx="3932237" cy="1600200"/>
          </a:xfrm>
        </p:spPr>
        <p:txBody>
          <a:bodyPr anchor="b">
            <a:normAutofit/>
          </a:bodyPr>
          <a:lstStyle>
            <a:lvl1pPr>
              <a:defRPr sz="2800" b="1">
                <a:solidFill>
                  <a:srgbClr val="002060"/>
                </a:solidFill>
              </a:defRPr>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643B47D-60F5-2A19-0AC4-49EE65D0D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036F8E1-6694-5448-5158-A85CD87D60F2}"/>
              </a:ext>
            </a:extLst>
          </p:cNvPr>
          <p:cNvSpPr>
            <a:spLocks noGrp="1"/>
          </p:cNvSpPr>
          <p:nvPr>
            <p:ph type="body" sz="half" idx="2"/>
          </p:nvPr>
        </p:nvSpPr>
        <p:spPr>
          <a:xfrm>
            <a:off x="839788" y="2195508"/>
            <a:ext cx="3932237" cy="36734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4E1F9EF-AEB5-F5B5-7C14-1E836966C17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537CB4-D4E3-7A9D-141D-8D85F05FC7FF}"/>
              </a:ext>
            </a:extLst>
          </p:cNvPr>
          <p:cNvSpPr>
            <a:spLocks noGrp="1"/>
          </p:cNvSpPr>
          <p:nvPr>
            <p:ph type="sldNum" sz="quarter" idx="12"/>
          </p:nvPr>
        </p:nvSpPr>
        <p:spPr/>
        <p:txBody>
          <a:bodyPr/>
          <a:lstStyle/>
          <a:p>
            <a:fld id="{999D6305-5EC4-4F20-B50E-C3A3CD93D5CC}" type="slidenum">
              <a:rPr lang="en-IN" smtClean="0"/>
              <a:t>‹#›</a:t>
            </a:fld>
            <a:endParaRPr lang="en-IN"/>
          </a:p>
        </p:txBody>
      </p:sp>
      <p:sp>
        <p:nvSpPr>
          <p:cNvPr id="8" name="Rectangle 7">
            <a:extLst>
              <a:ext uri="{FF2B5EF4-FFF2-40B4-BE49-F238E27FC236}">
                <a16:creationId xmlns:a16="http://schemas.microsoft.com/office/drawing/2014/main" id="{75F9971E-DCA8-CD3A-6B9C-AAAEE458EADF}"/>
              </a:ext>
            </a:extLst>
          </p:cNvPr>
          <p:cNvSpPr/>
          <p:nvPr userDrawn="1"/>
        </p:nvSpPr>
        <p:spPr>
          <a:xfrm>
            <a:off x="5192712" y="849316"/>
            <a:ext cx="6172200" cy="138109"/>
          </a:xfrm>
          <a:prstGeom prst="rect">
            <a:avLst/>
          </a:prstGeom>
          <a:solidFill>
            <a:srgbClr val="047845">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C50B2FBF-39EA-D39B-7B5E-28D03FD7067C}"/>
              </a:ext>
            </a:extLst>
          </p:cNvPr>
          <p:cNvSpPr/>
          <p:nvPr userDrawn="1"/>
        </p:nvSpPr>
        <p:spPr>
          <a:xfrm>
            <a:off x="836612" y="2057400"/>
            <a:ext cx="3932237" cy="138109"/>
          </a:xfrm>
          <a:prstGeom prst="rect">
            <a:avLst/>
          </a:prstGeom>
          <a:solidFill>
            <a:srgbClr val="047845">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1159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logo for a company&#10;&#10;Description automatically generated">
            <a:extLst>
              <a:ext uri="{FF2B5EF4-FFF2-40B4-BE49-F238E27FC236}">
                <a16:creationId xmlns:a16="http://schemas.microsoft.com/office/drawing/2014/main" id="{8BD1C38F-1458-9D52-59C4-D9EA82DBB863}"/>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549" t="17685" r="6976" b="16160"/>
          <a:stretch/>
        </p:blipFill>
        <p:spPr>
          <a:xfrm>
            <a:off x="10179354" y="11174"/>
            <a:ext cx="2036092" cy="563472"/>
          </a:xfrm>
          <a:prstGeom prst="rect">
            <a:avLst/>
          </a:prstGeom>
        </p:spPr>
      </p:pic>
      <p:pic>
        <p:nvPicPr>
          <p:cNvPr id="7" name="Picture 6" descr="A logo with a number and text&#10;&#10;Description automatically generated">
            <a:extLst>
              <a:ext uri="{FF2B5EF4-FFF2-40B4-BE49-F238E27FC236}">
                <a16:creationId xmlns:a16="http://schemas.microsoft.com/office/drawing/2014/main" id="{B2E2B1B2-7942-CBD3-A162-8F63A6FBD89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6890" y="14915"/>
            <a:ext cx="838200" cy="563472"/>
          </a:xfrm>
          <a:prstGeom prst="rect">
            <a:avLst/>
          </a:prstGeom>
        </p:spPr>
      </p:pic>
      <p:sp>
        <p:nvSpPr>
          <p:cNvPr id="2" name="Title Placeholder 1">
            <a:extLst>
              <a:ext uri="{FF2B5EF4-FFF2-40B4-BE49-F238E27FC236}">
                <a16:creationId xmlns:a16="http://schemas.microsoft.com/office/drawing/2014/main" id="{F501B145-085A-1823-DAA3-B6427DB227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94E927B-4AAF-40A5-8FE9-8FA1D5ED7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a:extLst>
              <a:ext uri="{FF2B5EF4-FFF2-40B4-BE49-F238E27FC236}">
                <a16:creationId xmlns:a16="http://schemas.microsoft.com/office/drawing/2014/main" id="{2AF6D95B-CDDE-2480-2662-905D5B32E1A6}"/>
              </a:ext>
            </a:extLst>
          </p:cNvPr>
          <p:cNvSpPr>
            <a:spLocks noGrp="1"/>
          </p:cNvSpPr>
          <p:nvPr>
            <p:ph type="ftr" sz="quarter" idx="3"/>
          </p:nvPr>
        </p:nvSpPr>
        <p:spPr>
          <a:xfrm>
            <a:off x="3558931" y="6492875"/>
            <a:ext cx="5074138" cy="35395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5622209-76B7-CAFD-6A97-0F372DC3AD8B}"/>
              </a:ext>
            </a:extLst>
          </p:cNvPr>
          <p:cNvSpPr>
            <a:spLocks noGrp="1"/>
          </p:cNvSpPr>
          <p:nvPr>
            <p:ph type="sldNum" sz="quarter" idx="4"/>
          </p:nvPr>
        </p:nvSpPr>
        <p:spPr>
          <a:xfrm>
            <a:off x="11246338" y="6492875"/>
            <a:ext cx="945661" cy="353951"/>
          </a:xfrm>
          <a:prstGeom prst="rect">
            <a:avLst/>
          </a:prstGeom>
        </p:spPr>
        <p:txBody>
          <a:bodyPr vert="horz" lIns="91440" tIns="45720" rIns="91440" bIns="45720" rtlCol="0" anchor="ctr"/>
          <a:lstStyle>
            <a:lvl1pPr algn="r">
              <a:defRPr sz="1200">
                <a:solidFill>
                  <a:schemeClr val="tx1">
                    <a:tint val="75000"/>
                  </a:schemeClr>
                </a:solidFill>
              </a:defRPr>
            </a:lvl1pPr>
          </a:lstStyle>
          <a:p>
            <a:fld id="{999D6305-5EC4-4F20-B50E-C3A3CD93D5CC}" type="slidenum">
              <a:rPr lang="en-IN" smtClean="0"/>
              <a:t>‹#›</a:t>
            </a:fld>
            <a:endParaRPr lang="en-IN"/>
          </a:p>
        </p:txBody>
      </p:sp>
      <p:sp>
        <p:nvSpPr>
          <p:cNvPr id="13" name="Rectangle 12">
            <a:extLst>
              <a:ext uri="{FF2B5EF4-FFF2-40B4-BE49-F238E27FC236}">
                <a16:creationId xmlns:a16="http://schemas.microsoft.com/office/drawing/2014/main" id="{09CB6FD1-F417-10AB-701A-D3BC7F18E323}"/>
              </a:ext>
            </a:extLst>
          </p:cNvPr>
          <p:cNvSpPr/>
          <p:nvPr userDrawn="1"/>
        </p:nvSpPr>
        <p:spPr>
          <a:xfrm>
            <a:off x="1" y="6367829"/>
            <a:ext cx="12191999" cy="12504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6918993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hyperlink" Target="http://www.news.uct.ac.za/article/-2017-04-21-washington-beckons-for-five-student-leaders" TargetMode="External"/><Relationship Id="rId3" Type="http://schemas.openxmlformats.org/officeDocument/2006/relationships/hyperlink" Target="http://en.wikipedia.org/wiki/File:Tokyo_Tower_and_around_Skyscrapers.jpg" TargetMode="External"/><Relationship Id="rId7"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hyperlink" Target="http://www.wired.it/play/musica/2014/05/27/cinque-anni-di-new-york-che-hanno-cambiato-la-musica-per-sempre/" TargetMode="Externa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hyperlink" Target="https://ipfs.io/ipfs/QmXoypizjW3WknFiJnKLwHCnL72vedxjQkDDP1mXWo6uco/wiki/Primate_city.html"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hyperlink" Target="http://www.pngall.com/innovation-p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su.pb.unizin.org/introductiontomicroeconomics/chapter/chapter-7-perfect-competition/" TargetMode="External"/><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hyperlink" Target="https://sfb.nathanpachal.com/2011/02/density-in-city-of-langley.html" TargetMode="External"/><Relationship Id="rId3" Type="http://schemas.openxmlformats.org/officeDocument/2006/relationships/hyperlink" Target="https://fabiusmaximus.com/2012/07/28/41193/" TargetMode="External"/><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brewminate.com/the-sociology-of-social-groups-and-organization/"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journals.openedition.org/samaj/7204"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hyperlink" Target="https://www.flickr.com/photos/ell-r-brown/34482099073/" TargetMode="External"/><Relationship Id="rId7" Type="http://schemas.openxmlformats.org/officeDocument/2006/relationships/diagramData" Target="../diagrams/data2.xml"/><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1.jpeg"/><Relationship Id="rId11" Type="http://schemas.microsoft.com/office/2007/relationships/diagramDrawing" Target="../diagrams/drawing2.xml"/><Relationship Id="rId5" Type="http://schemas.openxmlformats.org/officeDocument/2006/relationships/image" Target="../media/image20.jpeg"/><Relationship Id="rId10" Type="http://schemas.openxmlformats.org/officeDocument/2006/relationships/diagramColors" Target="../diagrams/colors2.xml"/><Relationship Id="rId4" Type="http://schemas.openxmlformats.org/officeDocument/2006/relationships/image" Target="../media/image19.jpeg"/><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hyperlink" Target="https://thecityfix.com/blog/opinions-split-beijings-congestion-charge-many-support-intended-goals-shiyong-qiu/" TargetMode="External"/><Relationship Id="rId13" Type="http://schemas.openxmlformats.org/officeDocument/2006/relationships/image" Target="../media/image25.jpeg"/><Relationship Id="rId3" Type="http://schemas.openxmlformats.org/officeDocument/2006/relationships/diagramLayout" Target="../diagrams/layout3.xml"/><Relationship Id="rId7" Type="http://schemas.openxmlformats.org/officeDocument/2006/relationships/image" Target="../media/image22.jpeg"/><Relationship Id="rId12" Type="http://schemas.openxmlformats.org/officeDocument/2006/relationships/hyperlink" Target="https://www.flickr.com/photos/72548439@N00/2904994626/" TargetMode="Externa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openxmlformats.org/officeDocument/2006/relationships/image" Target="../media/image24.jpeg"/><Relationship Id="rId5" Type="http://schemas.openxmlformats.org/officeDocument/2006/relationships/diagramColors" Target="../diagrams/colors3.xml"/><Relationship Id="rId10" Type="http://schemas.openxmlformats.org/officeDocument/2006/relationships/hyperlink" Target="https://www.eea.europa.eu/soer-2015/europe/air" TargetMode="External"/><Relationship Id="rId4" Type="http://schemas.openxmlformats.org/officeDocument/2006/relationships/diagramQuickStyle" Target="../diagrams/quickStyle3.xml"/><Relationship Id="rId9" Type="http://schemas.openxmlformats.org/officeDocument/2006/relationships/image" Target="../media/image23.jpeg"/><Relationship Id="rId14" Type="http://schemas.openxmlformats.org/officeDocument/2006/relationships/hyperlink" Target="http://ecolibrary.org/page/DP100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B2871-1E3F-1B60-73AC-2D7F92E590D2}"/>
              </a:ext>
            </a:extLst>
          </p:cNvPr>
          <p:cNvSpPr>
            <a:spLocks noGrp="1"/>
          </p:cNvSpPr>
          <p:nvPr>
            <p:ph type="ctrTitle"/>
          </p:nvPr>
        </p:nvSpPr>
        <p:spPr/>
        <p:txBody>
          <a:bodyPr/>
          <a:lstStyle/>
          <a:p>
            <a:r>
              <a:rPr lang="en-IN">
                <a:ln w="9525">
                  <a:solidFill>
                    <a:prstClr val="white"/>
                  </a:solidFill>
                  <a:prstDash val="solid"/>
                </a:ln>
                <a:effectLst>
                  <a:outerShdw blurRad="12700" dist="38100" dir="2700000" algn="tl" rotWithShape="0">
                    <a:prstClr val="white">
                      <a:lumMod val="50000"/>
                    </a:prstClr>
                  </a:outerShdw>
                </a:effectLst>
                <a:ea typeface="+mj-lt"/>
                <a:cs typeface="+mj-lt"/>
              </a:rPr>
              <a:t>Urbanization: The Growth and Transformation of Cities</a:t>
            </a:r>
            <a:endParaRPr lang="en-US"/>
          </a:p>
        </p:txBody>
      </p:sp>
      <p:sp>
        <p:nvSpPr>
          <p:cNvPr id="3" name="Subtitle 2">
            <a:extLst>
              <a:ext uri="{FF2B5EF4-FFF2-40B4-BE49-F238E27FC236}">
                <a16:creationId xmlns:a16="http://schemas.microsoft.com/office/drawing/2014/main" id="{93DEEA8A-D27C-9D6C-934F-F0EAF83CABCD}"/>
              </a:ext>
            </a:extLst>
          </p:cNvPr>
          <p:cNvSpPr>
            <a:spLocks noGrp="1"/>
          </p:cNvSpPr>
          <p:nvPr>
            <p:ph type="subTitle" idx="1"/>
          </p:nvPr>
        </p:nvSpPr>
        <p:spPr>
          <a:xfrm>
            <a:off x="2395537" y="3783197"/>
            <a:ext cx="7400925" cy="478876"/>
          </a:xfrm>
        </p:spPr>
        <p:txBody>
          <a:bodyPr/>
          <a:lstStyle/>
          <a:p>
            <a:r>
              <a:rPr lang="en-IN">
                <a:ea typeface="Calibri"/>
                <a:cs typeface="Calibri"/>
              </a:rPr>
              <a:t>Transport and Urban Governance</a:t>
            </a:r>
            <a:endParaRPr lang="en-IN"/>
          </a:p>
        </p:txBody>
      </p:sp>
      <p:sp>
        <p:nvSpPr>
          <p:cNvPr id="5" name="Text Placeholder 4">
            <a:extLst>
              <a:ext uri="{FF2B5EF4-FFF2-40B4-BE49-F238E27FC236}">
                <a16:creationId xmlns:a16="http://schemas.microsoft.com/office/drawing/2014/main" id="{FDB68D31-883A-9BAE-FC05-0DAB1D2648F0}"/>
              </a:ext>
            </a:extLst>
          </p:cNvPr>
          <p:cNvSpPr>
            <a:spLocks noGrp="1"/>
          </p:cNvSpPr>
          <p:nvPr>
            <p:ph type="body" sz="quarter" idx="14"/>
          </p:nvPr>
        </p:nvSpPr>
        <p:spPr/>
        <p:txBody>
          <a:bodyPr vert="horz" lIns="91440" tIns="45720" rIns="91440" bIns="45720" rtlCol="0" anchor="t">
            <a:normAutofit fontScale="92500"/>
          </a:bodyPr>
          <a:lstStyle/>
          <a:p>
            <a:r>
              <a:rPr lang="en-IN">
                <a:ea typeface="Calibri"/>
                <a:cs typeface="Calibri"/>
              </a:rPr>
              <a:t>Urbanization, Evolution of cities, Urban forms, Cities typology</a:t>
            </a:r>
            <a:endParaRPr lang="en-IN"/>
          </a:p>
        </p:txBody>
      </p:sp>
      <p:sp>
        <p:nvSpPr>
          <p:cNvPr id="8" name="Text Placeholder 7">
            <a:extLst>
              <a:ext uri="{FF2B5EF4-FFF2-40B4-BE49-F238E27FC236}">
                <a16:creationId xmlns:a16="http://schemas.microsoft.com/office/drawing/2014/main" id="{9DE2AAF6-738C-5B2D-6F3D-5E3D8202C857}"/>
              </a:ext>
            </a:extLst>
          </p:cNvPr>
          <p:cNvSpPr>
            <a:spLocks noGrp="1"/>
          </p:cNvSpPr>
          <p:nvPr>
            <p:ph type="body" sz="quarter" idx="13"/>
          </p:nvPr>
        </p:nvSpPr>
        <p:spPr>
          <a:xfrm>
            <a:off x="3117440" y="5585072"/>
            <a:ext cx="5981700" cy="471855"/>
          </a:xfrm>
        </p:spPr>
        <p:txBody>
          <a:bodyPr vert="horz" lIns="91440" tIns="45720" rIns="91440" bIns="45720" rtlCol="0" anchor="t">
            <a:normAutofit fontScale="85000" lnSpcReduction="10000"/>
          </a:bodyPr>
          <a:lstStyle/>
          <a:p>
            <a:r>
              <a:rPr lang="en-IN">
                <a:ea typeface="Calibri"/>
                <a:cs typeface="Calibri"/>
              </a:rPr>
              <a:t>Shiren Pandita, Area Convenor &amp; Research Associate</a:t>
            </a:r>
            <a:endParaRPr lang="en-IN"/>
          </a:p>
        </p:txBody>
      </p:sp>
    </p:spTree>
    <p:extLst>
      <p:ext uri="{BB962C8B-B14F-4D97-AF65-F5344CB8AC3E}">
        <p14:creationId xmlns:p14="http://schemas.microsoft.com/office/powerpoint/2010/main" val="1002150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4CF201-FC75-05AD-CF27-EEC70F8EB4C9}"/>
              </a:ext>
            </a:extLst>
          </p:cNvPr>
          <p:cNvSpPr>
            <a:spLocks noGrp="1"/>
          </p:cNvSpPr>
          <p:nvPr>
            <p:ph type="sldNum" sz="quarter" idx="12"/>
          </p:nvPr>
        </p:nvSpPr>
        <p:spPr/>
        <p:txBody>
          <a:bodyPr/>
          <a:lstStyle/>
          <a:p>
            <a:fld id="{999D6305-5EC4-4F20-B50E-C3A3CD93D5CC}" type="slidenum">
              <a:rPr lang="en-IN" smtClean="0"/>
              <a:t>10</a:t>
            </a:fld>
            <a:endParaRPr lang="en-IN"/>
          </a:p>
        </p:txBody>
      </p:sp>
      <p:sp>
        <p:nvSpPr>
          <p:cNvPr id="7" name="Title 1">
            <a:extLst>
              <a:ext uri="{FF2B5EF4-FFF2-40B4-BE49-F238E27FC236}">
                <a16:creationId xmlns:a16="http://schemas.microsoft.com/office/drawing/2014/main" id="{1FAA9540-C63B-4CB6-8CE2-B7931080B81D}"/>
              </a:ext>
            </a:extLst>
          </p:cNvPr>
          <p:cNvSpPr txBox="1">
            <a:spLocks/>
          </p:cNvSpPr>
          <p:nvPr/>
        </p:nvSpPr>
        <p:spPr>
          <a:xfrm>
            <a:off x="1194619" y="-1434"/>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r>
              <a:rPr lang="en-IN" dirty="0">
                <a:ea typeface="Calibri Light"/>
                <a:cs typeface="Calibri Light"/>
              </a:rPr>
              <a:t>City Typologies</a:t>
            </a:r>
            <a:endParaRPr lang="en-IN" dirty="0"/>
          </a:p>
        </p:txBody>
      </p:sp>
      <p:sp>
        <p:nvSpPr>
          <p:cNvPr id="8" name="TextBox 7">
            <a:extLst>
              <a:ext uri="{FF2B5EF4-FFF2-40B4-BE49-F238E27FC236}">
                <a16:creationId xmlns:a16="http://schemas.microsoft.com/office/drawing/2014/main" id="{794AD22A-8DF6-B66D-7BBC-B9EFF6366B62}"/>
              </a:ext>
            </a:extLst>
          </p:cNvPr>
          <p:cNvSpPr txBox="1"/>
          <p:nvPr/>
        </p:nvSpPr>
        <p:spPr>
          <a:xfrm>
            <a:off x="189272" y="951271"/>
            <a:ext cx="1181345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374151"/>
                </a:solidFill>
                <a:latin typeface="Söhne"/>
              </a:rPr>
              <a:t>The significance of cities in the global or regional economy is not solely determined by their </a:t>
            </a:r>
            <a:r>
              <a:rPr lang="en-US" sz="1600" b="1" dirty="0">
                <a:solidFill>
                  <a:srgbClr val="374151"/>
                </a:solidFill>
                <a:latin typeface="Söhne"/>
              </a:rPr>
              <a:t>economic size</a:t>
            </a:r>
            <a:r>
              <a:rPr lang="en-US" sz="1600" dirty="0">
                <a:solidFill>
                  <a:srgbClr val="374151"/>
                </a:solidFill>
                <a:latin typeface="Söhne"/>
              </a:rPr>
              <a:t> but is also closely tied to their </a:t>
            </a:r>
            <a:r>
              <a:rPr lang="en-US" sz="1600" b="1" dirty="0">
                <a:solidFill>
                  <a:srgbClr val="374151"/>
                </a:solidFill>
                <a:latin typeface="Söhne"/>
              </a:rPr>
              <a:t>specific roles</a:t>
            </a:r>
            <a:r>
              <a:rPr lang="en-US" sz="1600" dirty="0">
                <a:solidFill>
                  <a:srgbClr val="374151"/>
                </a:solidFill>
                <a:latin typeface="Söhne"/>
              </a:rPr>
              <a:t>.</a:t>
            </a:r>
            <a:endParaRPr lang="en-US" sz="1600" dirty="0"/>
          </a:p>
        </p:txBody>
      </p:sp>
      <p:sp>
        <p:nvSpPr>
          <p:cNvPr id="6" name="TextBox 5">
            <a:extLst>
              <a:ext uri="{FF2B5EF4-FFF2-40B4-BE49-F238E27FC236}">
                <a16:creationId xmlns:a16="http://schemas.microsoft.com/office/drawing/2014/main" id="{7939E774-C334-CF56-762F-9CF76130C64E}"/>
              </a:ext>
            </a:extLst>
          </p:cNvPr>
          <p:cNvSpPr txBox="1"/>
          <p:nvPr/>
        </p:nvSpPr>
        <p:spPr>
          <a:xfrm>
            <a:off x="2807110" y="1787013"/>
            <a:ext cx="727832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374151"/>
                </a:solidFill>
                <a:latin typeface="Calibri"/>
                <a:ea typeface="Calibri"/>
                <a:cs typeface="Calibri"/>
              </a:rPr>
              <a:t>Lo and </a:t>
            </a:r>
            <a:r>
              <a:rPr lang="en-US" sz="1600" b="1" dirty="0" err="1">
                <a:solidFill>
                  <a:srgbClr val="374151"/>
                </a:solidFill>
                <a:latin typeface="Calibri"/>
                <a:ea typeface="Calibri"/>
                <a:cs typeface="Calibri"/>
              </a:rPr>
              <a:t>Marcotullio</a:t>
            </a:r>
            <a:r>
              <a:rPr lang="en-US" sz="1600" b="1" dirty="0">
                <a:solidFill>
                  <a:srgbClr val="374151"/>
                </a:solidFill>
                <a:latin typeface="Calibri"/>
                <a:ea typeface="Calibri"/>
                <a:cs typeface="Calibri"/>
              </a:rPr>
              <a:t> </a:t>
            </a:r>
            <a:r>
              <a:rPr lang="en-US" sz="1600" dirty="0">
                <a:solidFill>
                  <a:srgbClr val="374151"/>
                </a:solidFill>
                <a:latin typeface="Calibri"/>
                <a:ea typeface="Calibri"/>
                <a:cs typeface="Calibri"/>
              </a:rPr>
              <a:t>in their work published in 2001 (pages 97-106) identified four categories of major cities in the Asia and Pacific area based on their roles:</a:t>
            </a:r>
            <a:endParaRPr lang="en-US" sz="1600" dirty="0">
              <a:latin typeface="Calibri"/>
              <a:ea typeface="Calibri"/>
              <a:cs typeface="Calibri"/>
            </a:endParaRPr>
          </a:p>
        </p:txBody>
      </p:sp>
      <p:grpSp>
        <p:nvGrpSpPr>
          <p:cNvPr id="14" name="Group 13">
            <a:extLst>
              <a:ext uri="{FF2B5EF4-FFF2-40B4-BE49-F238E27FC236}">
                <a16:creationId xmlns:a16="http://schemas.microsoft.com/office/drawing/2014/main" id="{91EAB701-3629-C448-4409-1D1D382D7CA0}"/>
              </a:ext>
            </a:extLst>
          </p:cNvPr>
          <p:cNvGrpSpPr/>
          <p:nvPr/>
        </p:nvGrpSpPr>
        <p:grpSpPr>
          <a:xfrm>
            <a:off x="227371" y="2831690"/>
            <a:ext cx="5630195" cy="1323439"/>
            <a:chOff x="3152468" y="2831690"/>
            <a:chExt cx="5630195" cy="1323439"/>
          </a:xfrm>
        </p:grpSpPr>
        <p:sp>
          <p:nvSpPr>
            <p:cNvPr id="10" name="TextBox 9">
              <a:extLst>
                <a:ext uri="{FF2B5EF4-FFF2-40B4-BE49-F238E27FC236}">
                  <a16:creationId xmlns:a16="http://schemas.microsoft.com/office/drawing/2014/main" id="{64E55C70-9E2B-D8F4-BA60-51E56F1CBAA2}"/>
                </a:ext>
              </a:extLst>
            </p:cNvPr>
            <p:cNvSpPr txBox="1"/>
            <p:nvPr/>
          </p:nvSpPr>
          <p:spPr>
            <a:xfrm>
              <a:off x="3618271" y="2831690"/>
              <a:ext cx="516439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b="1" dirty="0">
                  <a:solidFill>
                    <a:srgbClr val="374151"/>
                  </a:solidFill>
                  <a:latin typeface="Calibri"/>
                  <a:ea typeface="Calibri"/>
                  <a:cs typeface="Calibri"/>
                </a:rPr>
                <a:t>Post-industrial capital-exporting cities: </a:t>
              </a:r>
              <a:r>
                <a:rPr lang="en-US" sz="1600" dirty="0">
                  <a:solidFill>
                    <a:srgbClr val="374151"/>
                  </a:solidFill>
                  <a:latin typeface="Calibri"/>
                  <a:ea typeface="Calibri"/>
                  <a:cs typeface="Calibri"/>
                </a:rPr>
                <a:t>Tokyo and Seoul stand out as hubs hosting numerous headquarters of </a:t>
              </a:r>
              <a:r>
                <a:rPr lang="en-US" sz="1600" b="1" i="1" dirty="0">
                  <a:solidFill>
                    <a:srgbClr val="374151"/>
                  </a:solidFill>
                  <a:latin typeface="Calibri"/>
                  <a:ea typeface="Calibri"/>
                  <a:cs typeface="Calibri"/>
                </a:rPr>
                <a:t>transnational corporations, multinational banks, and producer services.</a:t>
              </a:r>
              <a:r>
                <a:rPr lang="en-US" sz="1600" dirty="0">
                  <a:solidFill>
                    <a:srgbClr val="374151"/>
                  </a:solidFill>
                  <a:latin typeface="Calibri"/>
                  <a:ea typeface="Calibri"/>
                  <a:cs typeface="Calibri"/>
                </a:rPr>
                <a:t> These cities serve as global and regional command-and-control centers.</a:t>
              </a:r>
              <a:endParaRPr lang="en-US" sz="1600" dirty="0">
                <a:latin typeface="Calibri"/>
                <a:ea typeface="Calibri"/>
                <a:cs typeface="Calibri"/>
              </a:endParaRPr>
            </a:p>
          </p:txBody>
        </p:sp>
        <p:sp>
          <p:nvSpPr>
            <p:cNvPr id="11" name="Oval 10">
              <a:extLst>
                <a:ext uri="{FF2B5EF4-FFF2-40B4-BE49-F238E27FC236}">
                  <a16:creationId xmlns:a16="http://schemas.microsoft.com/office/drawing/2014/main" id="{78F18361-0675-CB53-0116-E4FC70F6ACF6}"/>
                </a:ext>
              </a:extLst>
            </p:cNvPr>
            <p:cNvSpPr/>
            <p:nvPr/>
          </p:nvSpPr>
          <p:spPr>
            <a:xfrm>
              <a:off x="3152468" y="2832918"/>
              <a:ext cx="467030" cy="3687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a typeface="Calibri"/>
                  <a:cs typeface="Calibri"/>
                </a:rPr>
                <a:t>1</a:t>
              </a:r>
              <a:endParaRPr lang="en-US" dirty="0"/>
            </a:p>
          </p:txBody>
        </p:sp>
      </p:grpSp>
      <p:grpSp>
        <p:nvGrpSpPr>
          <p:cNvPr id="15" name="Group 14">
            <a:extLst>
              <a:ext uri="{FF2B5EF4-FFF2-40B4-BE49-F238E27FC236}">
                <a16:creationId xmlns:a16="http://schemas.microsoft.com/office/drawing/2014/main" id="{1CB24F9D-C6FB-313C-37AC-592D4D24D6F8}"/>
              </a:ext>
            </a:extLst>
          </p:cNvPr>
          <p:cNvGrpSpPr/>
          <p:nvPr/>
        </p:nvGrpSpPr>
        <p:grpSpPr>
          <a:xfrm>
            <a:off x="190500" y="4626077"/>
            <a:ext cx="5642487" cy="1077218"/>
            <a:chOff x="3140177" y="4159045"/>
            <a:chExt cx="5642487" cy="1077218"/>
          </a:xfrm>
        </p:grpSpPr>
        <p:sp>
          <p:nvSpPr>
            <p:cNvPr id="12" name="Oval 11">
              <a:extLst>
                <a:ext uri="{FF2B5EF4-FFF2-40B4-BE49-F238E27FC236}">
                  <a16:creationId xmlns:a16="http://schemas.microsoft.com/office/drawing/2014/main" id="{31E13256-78FE-0BCF-A7AF-0B032B77E72B}"/>
                </a:ext>
              </a:extLst>
            </p:cNvPr>
            <p:cNvSpPr/>
            <p:nvPr/>
          </p:nvSpPr>
          <p:spPr>
            <a:xfrm>
              <a:off x="3140177" y="4160272"/>
              <a:ext cx="467030" cy="3687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2</a:t>
              </a:r>
            </a:p>
          </p:txBody>
        </p:sp>
        <p:sp>
          <p:nvSpPr>
            <p:cNvPr id="13" name="TextBox 12">
              <a:extLst>
                <a:ext uri="{FF2B5EF4-FFF2-40B4-BE49-F238E27FC236}">
                  <a16:creationId xmlns:a16="http://schemas.microsoft.com/office/drawing/2014/main" id="{1D12320D-C909-FF32-6CD8-FF194027C2BE}"/>
                </a:ext>
              </a:extLst>
            </p:cNvPr>
            <p:cNvSpPr txBox="1"/>
            <p:nvPr/>
          </p:nvSpPr>
          <p:spPr>
            <a:xfrm>
              <a:off x="3618271" y="4159045"/>
              <a:ext cx="516439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b="1" dirty="0">
                  <a:solidFill>
                    <a:srgbClr val="374151"/>
                  </a:solidFill>
                  <a:latin typeface="Calibri"/>
                  <a:ea typeface="Calibri"/>
                  <a:cs typeface="Calibri"/>
                </a:rPr>
                <a:t>Industrial cities:</a:t>
              </a:r>
              <a:r>
                <a:rPr lang="en-US" sz="1600" dirty="0">
                  <a:solidFill>
                    <a:srgbClr val="374151"/>
                  </a:solidFill>
                  <a:latin typeface="Calibri"/>
                  <a:ea typeface="Calibri"/>
                  <a:cs typeface="Calibri"/>
                </a:rPr>
                <a:t> Bangkok, Jakarta, and Manila continue to be manufacturing hubs for the region and the world. This is primarily due to </a:t>
              </a:r>
              <a:r>
                <a:rPr lang="en-US" sz="1600" b="1" i="1" dirty="0">
                  <a:solidFill>
                    <a:srgbClr val="374151"/>
                  </a:solidFill>
                  <a:latin typeface="Calibri"/>
                  <a:ea typeface="Calibri"/>
                  <a:cs typeface="Calibri"/>
                </a:rPr>
                <a:t>substantial foreign direct investments in export-oriented manufacturing</a:t>
              </a:r>
              <a:r>
                <a:rPr lang="en-US" sz="1600" dirty="0">
                  <a:solidFill>
                    <a:srgbClr val="374151"/>
                  </a:solidFill>
                  <a:latin typeface="Calibri"/>
                  <a:ea typeface="Calibri"/>
                  <a:cs typeface="Calibri"/>
                </a:rPr>
                <a:t> within these urban centers.</a:t>
              </a:r>
              <a:endParaRPr lang="en-US" sz="1600">
                <a:latin typeface="Calibri"/>
                <a:ea typeface="Calibri"/>
                <a:cs typeface="Calibri"/>
              </a:endParaRPr>
            </a:p>
          </p:txBody>
        </p:sp>
      </p:grpSp>
      <p:sp>
        <p:nvSpPr>
          <p:cNvPr id="17" name="Oval 16">
            <a:extLst>
              <a:ext uri="{FF2B5EF4-FFF2-40B4-BE49-F238E27FC236}">
                <a16:creationId xmlns:a16="http://schemas.microsoft.com/office/drawing/2014/main" id="{E1D1631D-7DFC-E62A-706D-4E90A65FD7A2}"/>
              </a:ext>
            </a:extLst>
          </p:cNvPr>
          <p:cNvSpPr/>
          <p:nvPr/>
        </p:nvSpPr>
        <p:spPr>
          <a:xfrm>
            <a:off x="6389739" y="2837834"/>
            <a:ext cx="467030" cy="3687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3</a:t>
            </a:r>
            <a:endParaRPr lang="en-US" dirty="0"/>
          </a:p>
        </p:txBody>
      </p:sp>
      <p:sp>
        <p:nvSpPr>
          <p:cNvPr id="18" name="TextBox 17">
            <a:extLst>
              <a:ext uri="{FF2B5EF4-FFF2-40B4-BE49-F238E27FC236}">
                <a16:creationId xmlns:a16="http://schemas.microsoft.com/office/drawing/2014/main" id="{E64935A9-EEFF-08AF-3A30-D0D15330AA4D}"/>
              </a:ext>
            </a:extLst>
          </p:cNvPr>
          <p:cNvSpPr txBox="1"/>
          <p:nvPr/>
        </p:nvSpPr>
        <p:spPr>
          <a:xfrm>
            <a:off x="6862916" y="2831690"/>
            <a:ext cx="523813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b="1" dirty="0">
                <a:solidFill>
                  <a:srgbClr val="374151"/>
                </a:solidFill>
                <a:latin typeface="Calibri "/>
              </a:rPr>
              <a:t>Entrepôt or boundary-less cities:</a:t>
            </a:r>
            <a:r>
              <a:rPr lang="en-US" sz="1600" dirty="0">
                <a:solidFill>
                  <a:srgbClr val="374151"/>
                </a:solidFill>
                <a:latin typeface="Calibri "/>
              </a:rPr>
              <a:t> Hong Kong, China, and Singapore serve as pivotal points within</a:t>
            </a:r>
            <a:r>
              <a:rPr lang="en-US" sz="1600" b="1" dirty="0">
                <a:solidFill>
                  <a:srgbClr val="374151"/>
                </a:solidFill>
                <a:latin typeface="Calibri "/>
              </a:rPr>
              <a:t> extensive cross-border economic regions</a:t>
            </a:r>
            <a:r>
              <a:rPr lang="en-US" sz="1600" dirty="0">
                <a:solidFill>
                  <a:srgbClr val="374151"/>
                </a:solidFill>
                <a:latin typeface="Calibri "/>
              </a:rPr>
              <a:t>, encompassing the Hong Kong-Pearl-River Delta-Fujian-Taiwan Province of China region and the Singapore-Johore-Riau growth triangle.</a:t>
            </a:r>
            <a:endParaRPr lang="en-US" sz="1600" dirty="0">
              <a:latin typeface="Calibri "/>
            </a:endParaRPr>
          </a:p>
        </p:txBody>
      </p:sp>
      <p:sp>
        <p:nvSpPr>
          <p:cNvPr id="19" name="Oval 18">
            <a:extLst>
              <a:ext uri="{FF2B5EF4-FFF2-40B4-BE49-F238E27FC236}">
                <a16:creationId xmlns:a16="http://schemas.microsoft.com/office/drawing/2014/main" id="{C2AE5E4C-EF4C-32C9-D777-0A1B0DA905DD}"/>
              </a:ext>
            </a:extLst>
          </p:cNvPr>
          <p:cNvSpPr/>
          <p:nvPr/>
        </p:nvSpPr>
        <p:spPr>
          <a:xfrm>
            <a:off x="6451190" y="4632220"/>
            <a:ext cx="467030" cy="3687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4</a:t>
            </a:r>
          </a:p>
        </p:txBody>
      </p:sp>
      <p:sp>
        <p:nvSpPr>
          <p:cNvPr id="20" name="TextBox 19">
            <a:extLst>
              <a:ext uri="{FF2B5EF4-FFF2-40B4-BE49-F238E27FC236}">
                <a16:creationId xmlns:a16="http://schemas.microsoft.com/office/drawing/2014/main" id="{2C502401-DAE8-3C2E-0DBE-C4F7506A89A1}"/>
              </a:ext>
            </a:extLst>
          </p:cNvPr>
          <p:cNvSpPr txBox="1"/>
          <p:nvPr/>
        </p:nvSpPr>
        <p:spPr>
          <a:xfrm>
            <a:off x="6912077" y="4626079"/>
            <a:ext cx="525042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b="1" dirty="0">
                <a:latin typeface="Calibri"/>
                <a:ea typeface="Calibri"/>
                <a:cs typeface="Calibri"/>
              </a:rPr>
              <a:t>Amenity cities:</a:t>
            </a:r>
            <a:r>
              <a:rPr lang="en-US" sz="1600" dirty="0">
                <a:latin typeface="Calibri"/>
                <a:ea typeface="Calibri"/>
                <a:cs typeface="Calibri"/>
              </a:rPr>
              <a:t> Sydney has transitioned to a</a:t>
            </a:r>
            <a:r>
              <a:rPr lang="en-US" sz="1600" b="1" i="1" dirty="0">
                <a:latin typeface="Calibri"/>
                <a:ea typeface="Calibri"/>
                <a:cs typeface="Calibri"/>
              </a:rPr>
              <a:t> post-industrial economy, capitalizing on its integration into the regional economy and offering a substantial array of amenities designed to draw investments and economic activities.</a:t>
            </a:r>
          </a:p>
        </p:txBody>
      </p:sp>
      <p:sp>
        <p:nvSpPr>
          <p:cNvPr id="21" name="TextBox 20">
            <a:extLst>
              <a:ext uri="{FF2B5EF4-FFF2-40B4-BE49-F238E27FC236}">
                <a16:creationId xmlns:a16="http://schemas.microsoft.com/office/drawing/2014/main" id="{61051457-5922-15E6-C12F-25846C6CD2A7}"/>
              </a:ext>
            </a:extLst>
          </p:cNvPr>
          <p:cNvSpPr txBox="1"/>
          <p:nvPr/>
        </p:nvSpPr>
        <p:spPr>
          <a:xfrm>
            <a:off x="4917" y="6395884"/>
            <a:ext cx="121821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Fu-Chen Lo and Peter J. </a:t>
            </a:r>
            <a:r>
              <a:rPr lang="en-US" sz="1400" dirty="0" err="1"/>
              <a:t>Marcotullio</a:t>
            </a:r>
            <a:r>
              <a:rPr lang="en-US" sz="1400" dirty="0"/>
              <a:t>, “Globalization and urban transformations in the Asia Pacific region,” in Fu-Chen Lo and Peter J. </a:t>
            </a:r>
            <a:r>
              <a:rPr lang="en-US" sz="1400" dirty="0" err="1"/>
              <a:t>Marcotullio</a:t>
            </a:r>
            <a:r>
              <a:rPr lang="en-US" sz="1400" dirty="0"/>
              <a:t>, (Eds), Globalization and the Sustainability of Cities in the Asia Pacific Region, Tokyo: UNU Press, pp. 97-106.</a:t>
            </a:r>
          </a:p>
        </p:txBody>
      </p:sp>
    </p:spTree>
    <p:extLst>
      <p:ext uri="{BB962C8B-B14F-4D97-AF65-F5344CB8AC3E}">
        <p14:creationId xmlns:p14="http://schemas.microsoft.com/office/powerpoint/2010/main" val="2710796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4CF201-FC75-05AD-CF27-EEC70F8EB4C9}"/>
              </a:ext>
            </a:extLst>
          </p:cNvPr>
          <p:cNvSpPr>
            <a:spLocks noGrp="1"/>
          </p:cNvSpPr>
          <p:nvPr>
            <p:ph type="sldNum" sz="quarter" idx="12"/>
          </p:nvPr>
        </p:nvSpPr>
        <p:spPr/>
        <p:txBody>
          <a:bodyPr/>
          <a:lstStyle/>
          <a:p>
            <a:fld id="{999D6305-5EC4-4F20-B50E-C3A3CD93D5CC}" type="slidenum">
              <a:rPr lang="en-IN" smtClean="0"/>
              <a:t>11</a:t>
            </a:fld>
            <a:endParaRPr lang="en-IN"/>
          </a:p>
        </p:txBody>
      </p:sp>
      <p:sp>
        <p:nvSpPr>
          <p:cNvPr id="7" name="Title 1">
            <a:extLst>
              <a:ext uri="{FF2B5EF4-FFF2-40B4-BE49-F238E27FC236}">
                <a16:creationId xmlns:a16="http://schemas.microsoft.com/office/drawing/2014/main" id="{1FAA9540-C63B-4CB6-8CE2-B7931080B81D}"/>
              </a:ext>
            </a:extLst>
          </p:cNvPr>
          <p:cNvSpPr txBox="1">
            <a:spLocks/>
          </p:cNvSpPr>
          <p:nvPr/>
        </p:nvSpPr>
        <p:spPr>
          <a:xfrm>
            <a:off x="1194619" y="-1434"/>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r>
              <a:rPr lang="en-IN" dirty="0">
                <a:ea typeface="Calibri Light"/>
                <a:cs typeface="Calibri Light"/>
              </a:rPr>
              <a:t>City Typologies</a:t>
            </a:r>
            <a:endParaRPr lang="en-IN" dirty="0"/>
          </a:p>
        </p:txBody>
      </p:sp>
      <p:sp>
        <p:nvSpPr>
          <p:cNvPr id="3" name="TextBox 2">
            <a:extLst>
              <a:ext uri="{FF2B5EF4-FFF2-40B4-BE49-F238E27FC236}">
                <a16:creationId xmlns:a16="http://schemas.microsoft.com/office/drawing/2014/main" id="{8060587F-7199-6B84-DB0A-5E281FFF38A3}"/>
              </a:ext>
            </a:extLst>
          </p:cNvPr>
          <p:cNvSpPr txBox="1"/>
          <p:nvPr/>
        </p:nvSpPr>
        <p:spPr>
          <a:xfrm>
            <a:off x="840659" y="975852"/>
            <a:ext cx="105106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solidFill>
                  <a:srgbClr val="374151"/>
                </a:solidFill>
                <a:ea typeface="+mn-lt"/>
                <a:cs typeface="+mn-lt"/>
              </a:rPr>
              <a:t>Cities exhibit inherent differences, and even the most groundbreaking strategy can never attain widespread influence.</a:t>
            </a:r>
            <a:endParaRPr lang="en-US" sz="1600" b="1" i="1" dirty="0"/>
          </a:p>
        </p:txBody>
      </p:sp>
      <p:sp>
        <p:nvSpPr>
          <p:cNvPr id="5" name="TextBox 4">
            <a:extLst>
              <a:ext uri="{FF2B5EF4-FFF2-40B4-BE49-F238E27FC236}">
                <a16:creationId xmlns:a16="http://schemas.microsoft.com/office/drawing/2014/main" id="{6B1A0459-C028-6C80-4934-3C6B98282308}"/>
              </a:ext>
            </a:extLst>
          </p:cNvPr>
          <p:cNvSpPr txBox="1"/>
          <p:nvPr/>
        </p:nvSpPr>
        <p:spPr>
          <a:xfrm>
            <a:off x="1825113" y="1530143"/>
            <a:ext cx="89043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According to </a:t>
            </a:r>
            <a:r>
              <a:rPr lang="en-US" b="1" dirty="0">
                <a:ea typeface="Calibri"/>
                <a:cs typeface="Calibri"/>
              </a:rPr>
              <a:t>Harvard Business Review</a:t>
            </a:r>
            <a:r>
              <a:rPr lang="en-US" dirty="0">
                <a:ea typeface="Calibri"/>
                <a:cs typeface="Calibri"/>
              </a:rPr>
              <a:t> cities can be divided into four distinct categories</a:t>
            </a:r>
            <a:endParaRPr lang="en-US" dirty="0"/>
          </a:p>
        </p:txBody>
      </p:sp>
      <p:pic>
        <p:nvPicPr>
          <p:cNvPr id="9" name="Picture 8" descr="A blue squares with white text&#10;&#10;Description automatically generated">
            <a:extLst>
              <a:ext uri="{FF2B5EF4-FFF2-40B4-BE49-F238E27FC236}">
                <a16:creationId xmlns:a16="http://schemas.microsoft.com/office/drawing/2014/main" id="{A69835FB-6556-025D-00A3-31F19932D8B8}"/>
              </a:ext>
            </a:extLst>
          </p:cNvPr>
          <p:cNvPicPr>
            <a:picLocks noChangeAspect="1"/>
          </p:cNvPicPr>
          <p:nvPr/>
        </p:nvPicPr>
        <p:blipFill>
          <a:blip r:embed="rId2"/>
          <a:stretch>
            <a:fillRect/>
          </a:stretch>
        </p:blipFill>
        <p:spPr>
          <a:xfrm>
            <a:off x="3495368" y="2117444"/>
            <a:ext cx="4807974" cy="3913596"/>
          </a:xfrm>
          <a:prstGeom prst="rect">
            <a:avLst/>
          </a:prstGeom>
        </p:spPr>
      </p:pic>
      <p:sp>
        <p:nvSpPr>
          <p:cNvPr id="6" name="TextBox 5">
            <a:extLst>
              <a:ext uri="{FF2B5EF4-FFF2-40B4-BE49-F238E27FC236}">
                <a16:creationId xmlns:a16="http://schemas.microsoft.com/office/drawing/2014/main" id="{BC8D3DF1-02FA-16B5-97F5-7A36CF1151A7}"/>
              </a:ext>
            </a:extLst>
          </p:cNvPr>
          <p:cNvSpPr txBox="1"/>
          <p:nvPr/>
        </p:nvSpPr>
        <p:spPr>
          <a:xfrm>
            <a:off x="8307028" y="3243109"/>
            <a:ext cx="33859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Developed Economy, Legacy City</a:t>
            </a:r>
          </a:p>
        </p:txBody>
      </p:sp>
      <p:sp>
        <p:nvSpPr>
          <p:cNvPr id="10" name="TextBox 9">
            <a:extLst>
              <a:ext uri="{FF2B5EF4-FFF2-40B4-BE49-F238E27FC236}">
                <a16:creationId xmlns:a16="http://schemas.microsoft.com/office/drawing/2014/main" id="{4D06894B-2448-2E90-285C-C2BF2968D72F}"/>
              </a:ext>
            </a:extLst>
          </p:cNvPr>
          <p:cNvSpPr txBox="1"/>
          <p:nvPr/>
        </p:nvSpPr>
        <p:spPr>
          <a:xfrm>
            <a:off x="492533" y="3241264"/>
            <a:ext cx="33245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Developed Economy, New City</a:t>
            </a:r>
          </a:p>
        </p:txBody>
      </p:sp>
      <p:sp>
        <p:nvSpPr>
          <p:cNvPr id="12" name="TextBox 11">
            <a:extLst>
              <a:ext uri="{FF2B5EF4-FFF2-40B4-BE49-F238E27FC236}">
                <a16:creationId xmlns:a16="http://schemas.microsoft.com/office/drawing/2014/main" id="{50625331-0CE3-1288-85B6-2559E2AAEDF3}"/>
              </a:ext>
            </a:extLst>
          </p:cNvPr>
          <p:cNvSpPr txBox="1"/>
          <p:nvPr/>
        </p:nvSpPr>
        <p:spPr>
          <a:xfrm>
            <a:off x="8309179" y="4949619"/>
            <a:ext cx="33245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Emerging Economy, Legacy City</a:t>
            </a:r>
          </a:p>
        </p:txBody>
      </p:sp>
      <p:sp>
        <p:nvSpPr>
          <p:cNvPr id="17" name="TextBox 16">
            <a:extLst>
              <a:ext uri="{FF2B5EF4-FFF2-40B4-BE49-F238E27FC236}">
                <a16:creationId xmlns:a16="http://schemas.microsoft.com/office/drawing/2014/main" id="{A5ED9649-2691-EB8B-3923-0B8439E36BC0}"/>
              </a:ext>
            </a:extLst>
          </p:cNvPr>
          <p:cNvSpPr txBox="1"/>
          <p:nvPr/>
        </p:nvSpPr>
        <p:spPr>
          <a:xfrm>
            <a:off x="489768" y="4949618"/>
            <a:ext cx="33245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Emerging Economy, New City</a:t>
            </a:r>
            <a:endParaRPr lang="en-US" dirty="0"/>
          </a:p>
        </p:txBody>
      </p:sp>
    </p:spTree>
    <p:extLst>
      <p:ext uri="{BB962C8B-B14F-4D97-AF65-F5344CB8AC3E}">
        <p14:creationId xmlns:p14="http://schemas.microsoft.com/office/powerpoint/2010/main" val="1507349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4CF201-FC75-05AD-CF27-EEC70F8EB4C9}"/>
              </a:ext>
            </a:extLst>
          </p:cNvPr>
          <p:cNvSpPr>
            <a:spLocks noGrp="1"/>
          </p:cNvSpPr>
          <p:nvPr>
            <p:ph type="sldNum" sz="quarter" idx="12"/>
          </p:nvPr>
        </p:nvSpPr>
        <p:spPr/>
        <p:txBody>
          <a:bodyPr/>
          <a:lstStyle/>
          <a:p>
            <a:fld id="{999D6305-5EC4-4F20-B50E-C3A3CD93D5CC}" type="slidenum">
              <a:rPr lang="en-IN" smtClean="0"/>
              <a:t>12</a:t>
            </a:fld>
            <a:endParaRPr lang="en-IN"/>
          </a:p>
        </p:txBody>
      </p:sp>
      <p:sp>
        <p:nvSpPr>
          <p:cNvPr id="7" name="Title 1">
            <a:extLst>
              <a:ext uri="{FF2B5EF4-FFF2-40B4-BE49-F238E27FC236}">
                <a16:creationId xmlns:a16="http://schemas.microsoft.com/office/drawing/2014/main" id="{1FAA9540-C63B-4CB6-8CE2-B7931080B81D}"/>
              </a:ext>
            </a:extLst>
          </p:cNvPr>
          <p:cNvSpPr txBox="1">
            <a:spLocks/>
          </p:cNvSpPr>
          <p:nvPr/>
        </p:nvSpPr>
        <p:spPr>
          <a:xfrm>
            <a:off x="1194619" y="-1434"/>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r>
              <a:rPr lang="en-IN" dirty="0">
                <a:ea typeface="Calibri Light"/>
                <a:cs typeface="Calibri Light"/>
              </a:rPr>
              <a:t>City Typologies</a:t>
            </a:r>
            <a:endParaRPr lang="en-IN" dirty="0"/>
          </a:p>
        </p:txBody>
      </p:sp>
      <p:sp>
        <p:nvSpPr>
          <p:cNvPr id="5" name="TextBox 4">
            <a:extLst>
              <a:ext uri="{FF2B5EF4-FFF2-40B4-BE49-F238E27FC236}">
                <a16:creationId xmlns:a16="http://schemas.microsoft.com/office/drawing/2014/main" id="{6B1A0459-C028-6C80-4934-3C6B98282308}"/>
              </a:ext>
            </a:extLst>
          </p:cNvPr>
          <p:cNvSpPr txBox="1"/>
          <p:nvPr/>
        </p:nvSpPr>
        <p:spPr>
          <a:xfrm>
            <a:off x="1640758" y="940207"/>
            <a:ext cx="89043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According to </a:t>
            </a:r>
            <a:r>
              <a:rPr lang="en-US" b="1" dirty="0">
                <a:ea typeface="Calibri"/>
                <a:cs typeface="Calibri"/>
              </a:rPr>
              <a:t>Harvard Business Review</a:t>
            </a:r>
            <a:r>
              <a:rPr lang="en-US" dirty="0">
                <a:ea typeface="Calibri"/>
                <a:cs typeface="Calibri"/>
              </a:rPr>
              <a:t> cities can be divided into four distinct categories</a:t>
            </a:r>
            <a:endParaRPr lang="en-US" dirty="0"/>
          </a:p>
        </p:txBody>
      </p:sp>
      <p:sp>
        <p:nvSpPr>
          <p:cNvPr id="23" name="TextBox 22">
            <a:extLst>
              <a:ext uri="{FF2B5EF4-FFF2-40B4-BE49-F238E27FC236}">
                <a16:creationId xmlns:a16="http://schemas.microsoft.com/office/drawing/2014/main" id="{3341F094-B116-4858-B578-7DD6E05ED97D}"/>
              </a:ext>
            </a:extLst>
          </p:cNvPr>
          <p:cNvSpPr txBox="1"/>
          <p:nvPr/>
        </p:nvSpPr>
        <p:spPr>
          <a:xfrm>
            <a:off x="725128" y="1480984"/>
            <a:ext cx="33859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Developed Economy, Legacy City</a:t>
            </a:r>
          </a:p>
        </p:txBody>
      </p:sp>
      <p:sp>
        <p:nvSpPr>
          <p:cNvPr id="24" name="TextBox 23">
            <a:extLst>
              <a:ext uri="{FF2B5EF4-FFF2-40B4-BE49-F238E27FC236}">
                <a16:creationId xmlns:a16="http://schemas.microsoft.com/office/drawing/2014/main" id="{3219E80E-EE97-CF5A-A029-407AF90D82AF}"/>
              </a:ext>
            </a:extLst>
          </p:cNvPr>
          <p:cNvSpPr txBox="1"/>
          <p:nvPr/>
        </p:nvSpPr>
        <p:spPr>
          <a:xfrm>
            <a:off x="718984" y="1855839"/>
            <a:ext cx="3385982"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sz="1600" dirty="0">
                <a:ea typeface="+mn-lt"/>
                <a:cs typeface="+mn-lt"/>
              </a:rPr>
              <a:t>Slow demographic growth</a:t>
            </a:r>
            <a:endParaRPr lang="en-US" sz="1600" dirty="0"/>
          </a:p>
          <a:p>
            <a:pPr marL="285750" indent="-285750" algn="just">
              <a:buFont typeface="Arial"/>
              <a:buChar char="•"/>
            </a:pPr>
            <a:r>
              <a:rPr lang="en-US" sz="1600" dirty="0">
                <a:ea typeface="+mn-lt"/>
                <a:cs typeface="+mn-lt"/>
              </a:rPr>
              <a:t>zero-sum situation</a:t>
            </a:r>
            <a:endParaRPr lang="en-US" sz="1600" dirty="0"/>
          </a:p>
          <a:p>
            <a:pPr marL="285750" indent="-285750" algn="just">
              <a:buFont typeface="Arial"/>
              <a:buChar char="•"/>
            </a:pPr>
            <a:r>
              <a:rPr lang="en-US" sz="1600" dirty="0">
                <a:ea typeface="+mn-lt"/>
                <a:cs typeface="+mn-lt"/>
              </a:rPr>
              <a:t>High GDP</a:t>
            </a:r>
            <a:endParaRPr lang="en-US" sz="1600" dirty="0"/>
          </a:p>
          <a:p>
            <a:pPr marL="285750" indent="-285750" algn="just">
              <a:buFont typeface="Arial"/>
              <a:buChar char="•"/>
            </a:pPr>
            <a:r>
              <a:rPr lang="en-US" sz="1600" dirty="0">
                <a:ea typeface="+mn-lt"/>
                <a:cs typeface="+mn-lt"/>
              </a:rPr>
              <a:t>Innovations takes place</a:t>
            </a:r>
            <a:endParaRPr lang="en-US" sz="1600" dirty="0"/>
          </a:p>
          <a:p>
            <a:pPr marL="285750" indent="-285750" algn="just">
              <a:buFont typeface="Arial"/>
              <a:buChar char="•"/>
            </a:pPr>
            <a:r>
              <a:rPr lang="en-US" sz="1600" dirty="0">
                <a:ea typeface="+mn-lt"/>
                <a:cs typeface="+mn-lt"/>
              </a:rPr>
              <a:t>where entrepreneurs can create solutions that improve quality of life — without added government expense</a:t>
            </a:r>
            <a:endParaRPr lang="en-US" sz="1600" dirty="0"/>
          </a:p>
          <a:p>
            <a:pPr marL="285750" indent="-285750" algn="just">
              <a:buFont typeface="Arial"/>
              <a:buChar char="•"/>
            </a:pPr>
            <a:r>
              <a:rPr lang="en-US" sz="1600" dirty="0">
                <a:ea typeface="+mn-lt"/>
                <a:cs typeface="+mn-lt"/>
              </a:rPr>
              <a:t>Any intervention in a legacy city </a:t>
            </a:r>
            <a:r>
              <a:rPr lang="en-US" sz="1600">
                <a:ea typeface="+mn-lt"/>
                <a:cs typeface="+mn-lt"/>
              </a:rPr>
              <a:t>must</a:t>
            </a:r>
            <a:r>
              <a:rPr lang="en-US" sz="1600" dirty="0">
                <a:ea typeface="+mn-lt"/>
                <a:cs typeface="+mn-lt"/>
              </a:rPr>
              <a:t> dismantle something that existed before </a:t>
            </a:r>
            <a:endParaRPr lang="en-US" sz="1600"/>
          </a:p>
          <a:p>
            <a:pPr algn="just"/>
            <a:endParaRPr lang="en-US" sz="1600" dirty="0">
              <a:ea typeface="Calibri"/>
              <a:cs typeface="Calibri"/>
            </a:endParaRPr>
          </a:p>
        </p:txBody>
      </p:sp>
      <p:sp>
        <p:nvSpPr>
          <p:cNvPr id="25" name="TextBox 24">
            <a:extLst>
              <a:ext uri="{FF2B5EF4-FFF2-40B4-BE49-F238E27FC236}">
                <a16:creationId xmlns:a16="http://schemas.microsoft.com/office/drawing/2014/main" id="{C89EF38B-5435-CEB1-7348-544F0301E553}"/>
              </a:ext>
            </a:extLst>
          </p:cNvPr>
          <p:cNvSpPr txBox="1"/>
          <p:nvPr/>
        </p:nvSpPr>
        <p:spPr>
          <a:xfrm>
            <a:off x="4375354" y="1530144"/>
            <a:ext cx="33245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Emerging Economy, Legacy City</a:t>
            </a:r>
          </a:p>
        </p:txBody>
      </p:sp>
      <p:sp>
        <p:nvSpPr>
          <p:cNvPr id="26" name="TextBox 25">
            <a:extLst>
              <a:ext uri="{FF2B5EF4-FFF2-40B4-BE49-F238E27FC236}">
                <a16:creationId xmlns:a16="http://schemas.microsoft.com/office/drawing/2014/main" id="{9B5288FA-A9DF-4485-4779-96AC7DFE116A}"/>
              </a:ext>
            </a:extLst>
          </p:cNvPr>
          <p:cNvSpPr txBox="1"/>
          <p:nvPr/>
        </p:nvSpPr>
        <p:spPr>
          <a:xfrm>
            <a:off x="4380272" y="1873048"/>
            <a:ext cx="3308555"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just">
              <a:buFont typeface="Arial" panose="020B0604020202020204" pitchFamily="34" charset="0"/>
              <a:buChar char="•"/>
            </a:pPr>
            <a:r>
              <a:rPr lang="en-US" sz="1600" dirty="0"/>
              <a:t>Fast-growing populations and severe congestion</a:t>
            </a:r>
            <a:endParaRPr lang="en-US" sz="1600" dirty="0">
              <a:ea typeface="Calibri"/>
              <a:cs typeface="Calibri"/>
            </a:endParaRPr>
          </a:p>
          <a:p>
            <a:pPr marL="171450" indent="-171450" algn="just">
              <a:buFont typeface="Arial" panose="020B0604020202020204" pitchFamily="34" charset="0"/>
              <a:buChar char="•"/>
            </a:pPr>
            <a:r>
              <a:rPr lang="en-US" sz="1600" dirty="0"/>
              <a:t>Opportunity to create value by improving efficiency and </a:t>
            </a:r>
            <a:r>
              <a:rPr lang="en-US" sz="1600"/>
              <a:t>livability</a:t>
            </a:r>
            <a:r>
              <a:rPr lang="en-US" sz="1600" dirty="0"/>
              <a:t> as there is a market of customers with cash to pay for these benefits. </a:t>
            </a:r>
            <a:endParaRPr lang="en-US" sz="1600">
              <a:ea typeface="Calibri" panose="020F0502020204030204"/>
              <a:cs typeface="Calibri" panose="020F0502020204030204"/>
            </a:endParaRPr>
          </a:p>
          <a:p>
            <a:pPr marL="171450" indent="-171450" algn="just">
              <a:buFont typeface="Arial" panose="020B0604020202020204" pitchFamily="34" charset="0"/>
              <a:buChar char="•"/>
            </a:pPr>
            <a:r>
              <a:rPr lang="en-US" sz="1600" dirty="0"/>
              <a:t>Focus on public-private partnerships (PPP)</a:t>
            </a:r>
            <a:endParaRPr lang="en-US" sz="1600" dirty="0">
              <a:ea typeface="Calibri"/>
              <a:cs typeface="Calibri"/>
            </a:endParaRPr>
          </a:p>
          <a:p>
            <a:pPr marL="171450" indent="-171450" algn="just">
              <a:buFont typeface="Arial" panose="020B0604020202020204" pitchFamily="34" charset="0"/>
              <a:buChar char="•"/>
            </a:pPr>
            <a:r>
              <a:rPr lang="en-US" sz="1600" dirty="0">
                <a:ea typeface="Calibri"/>
                <a:cs typeface="Calibri"/>
              </a:rPr>
              <a:t>Most physical and institutional structures are already in place in these megacities </a:t>
            </a:r>
          </a:p>
        </p:txBody>
      </p:sp>
      <p:sp>
        <p:nvSpPr>
          <p:cNvPr id="4" name="TextBox 3">
            <a:extLst>
              <a:ext uri="{FF2B5EF4-FFF2-40B4-BE49-F238E27FC236}">
                <a16:creationId xmlns:a16="http://schemas.microsoft.com/office/drawing/2014/main" id="{20C08C55-1D87-59D2-BA61-745A48EBF173}"/>
              </a:ext>
            </a:extLst>
          </p:cNvPr>
          <p:cNvSpPr txBox="1"/>
          <p:nvPr/>
        </p:nvSpPr>
        <p:spPr>
          <a:xfrm>
            <a:off x="7976418" y="1530143"/>
            <a:ext cx="33245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Emerging Economy, New City</a:t>
            </a:r>
            <a:endParaRPr lang="en-US" dirty="0"/>
          </a:p>
        </p:txBody>
      </p:sp>
      <p:sp>
        <p:nvSpPr>
          <p:cNvPr id="6" name="TextBox 5">
            <a:extLst>
              <a:ext uri="{FF2B5EF4-FFF2-40B4-BE49-F238E27FC236}">
                <a16:creationId xmlns:a16="http://schemas.microsoft.com/office/drawing/2014/main" id="{A462019D-8220-B330-12BA-A128615AD33D}"/>
              </a:ext>
            </a:extLst>
          </p:cNvPr>
          <p:cNvSpPr txBox="1"/>
          <p:nvPr/>
        </p:nvSpPr>
        <p:spPr>
          <a:xfrm>
            <a:off x="7981337" y="1909917"/>
            <a:ext cx="3038166" cy="28130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just">
              <a:buFont typeface="Arial" panose="020B0604020202020204" pitchFamily="34" charset="0"/>
              <a:buChar char="•"/>
            </a:pPr>
            <a:r>
              <a:rPr lang="en-US" sz="1600">
                <a:cs typeface="Calibri"/>
              </a:rPr>
              <a:t>High population growth  </a:t>
            </a:r>
            <a:endParaRPr lang="en-US" sz="1600"/>
          </a:p>
          <a:p>
            <a:pPr marL="171450" indent="-171450" algn="just">
              <a:buFont typeface="Arial" panose="020B0604020202020204" pitchFamily="34" charset="0"/>
              <a:buChar char="•"/>
            </a:pPr>
            <a:r>
              <a:rPr lang="en-US" sz="1600">
                <a:cs typeface="Calibri"/>
              </a:rPr>
              <a:t>High growth rates in GDP per capita</a:t>
            </a:r>
            <a:endParaRPr lang="en-US" sz="1600">
              <a:ea typeface="Calibri" panose="020F0502020204030204"/>
              <a:cs typeface="Calibri"/>
            </a:endParaRPr>
          </a:p>
          <a:p>
            <a:pPr marL="171450" indent="-171450" algn="just">
              <a:buFont typeface="Arial" panose="020B0604020202020204" pitchFamily="34" charset="0"/>
              <a:buChar char="•"/>
            </a:pPr>
            <a:r>
              <a:rPr lang="en-US" sz="1600">
                <a:cs typeface="Calibri"/>
              </a:rPr>
              <a:t>Demographic and economic tailwinds that help to boost returns</a:t>
            </a:r>
            <a:endParaRPr lang="en-US" sz="1600">
              <a:ea typeface="Calibri" panose="020F0502020204030204"/>
              <a:cs typeface="Calibri"/>
            </a:endParaRPr>
          </a:p>
          <a:p>
            <a:pPr marL="171450" indent="-171450" algn="just">
              <a:buFont typeface="Arial" panose="020B0604020202020204" pitchFamily="34" charset="0"/>
              <a:buChar char="•"/>
            </a:pPr>
            <a:r>
              <a:rPr lang="en-US" sz="1600">
                <a:cs typeface="Calibri"/>
              </a:rPr>
              <a:t>The urban areas have few existing physical or social structures to dismantle as they grow, hence obstacles for new development.</a:t>
            </a:r>
            <a:endParaRPr lang="en-US" sz="1600">
              <a:ea typeface="Calibri" panose="020F0502020204030204"/>
              <a:cs typeface="Calibri"/>
            </a:endParaRPr>
          </a:p>
        </p:txBody>
      </p:sp>
      <p:sp>
        <p:nvSpPr>
          <p:cNvPr id="3" name="TextBox 2">
            <a:extLst>
              <a:ext uri="{FF2B5EF4-FFF2-40B4-BE49-F238E27FC236}">
                <a16:creationId xmlns:a16="http://schemas.microsoft.com/office/drawing/2014/main" id="{9938C6E9-69DB-2F2C-2CCD-B30100780934}"/>
              </a:ext>
            </a:extLst>
          </p:cNvPr>
          <p:cNvSpPr txBox="1"/>
          <p:nvPr/>
        </p:nvSpPr>
        <p:spPr>
          <a:xfrm>
            <a:off x="4559708" y="4774789"/>
            <a:ext cx="33245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Developed Economy, New City</a:t>
            </a:r>
            <a:endParaRPr lang="en-US" dirty="0"/>
          </a:p>
        </p:txBody>
      </p:sp>
      <p:sp>
        <p:nvSpPr>
          <p:cNvPr id="8" name="TextBox 7">
            <a:extLst>
              <a:ext uri="{FF2B5EF4-FFF2-40B4-BE49-F238E27FC236}">
                <a16:creationId xmlns:a16="http://schemas.microsoft.com/office/drawing/2014/main" id="{3D919BF6-C31B-2E0A-7DFC-6C0F5E9FE4B2}"/>
              </a:ext>
            </a:extLst>
          </p:cNvPr>
          <p:cNvSpPr txBox="1"/>
          <p:nvPr/>
        </p:nvSpPr>
        <p:spPr>
          <a:xfrm>
            <a:off x="2364658" y="5265174"/>
            <a:ext cx="797887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panose="020B0604020202020204" pitchFamily="34" charset="0"/>
              <a:buChar char="•"/>
            </a:pPr>
            <a:r>
              <a:rPr lang="en-US" sz="1600" dirty="0"/>
              <a:t>Such cities are very rare</a:t>
            </a:r>
            <a:endParaRPr lang="en-US" sz="1600" dirty="0">
              <a:ea typeface="Calibri"/>
              <a:cs typeface="Calibri"/>
            </a:endParaRPr>
          </a:p>
          <a:p>
            <a:pPr marL="285750" indent="-285750" algn="just">
              <a:buFont typeface="Arial" panose="020B0604020202020204" pitchFamily="34" charset="0"/>
              <a:buChar char="•"/>
            </a:pPr>
            <a:r>
              <a:rPr lang="en-US" sz="1600" dirty="0"/>
              <a:t>“new cities” in the developed world are large, integrated real-estate developments with an urban theme, usually near a true municipality</a:t>
            </a:r>
            <a:endParaRPr lang="en-US" sz="1600">
              <a:ea typeface="Calibri"/>
              <a:cs typeface="Calibri"/>
            </a:endParaRPr>
          </a:p>
          <a:p>
            <a:pPr marL="285750" indent="-285750">
              <a:buFont typeface="Arial" panose="020B0604020202020204" pitchFamily="34" charset="0"/>
              <a:buChar char="•"/>
            </a:pPr>
            <a:r>
              <a:rPr lang="en-US" sz="1600" dirty="0">
                <a:ea typeface="Calibri"/>
                <a:cs typeface="Calibri"/>
              </a:rPr>
              <a:t>These cities provide employment opportunity for the existing municipality</a:t>
            </a:r>
          </a:p>
        </p:txBody>
      </p:sp>
    </p:spTree>
    <p:extLst>
      <p:ext uri="{BB962C8B-B14F-4D97-AF65-F5344CB8AC3E}">
        <p14:creationId xmlns:p14="http://schemas.microsoft.com/office/powerpoint/2010/main" val="105691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4CF201-FC75-05AD-CF27-EEC70F8EB4C9}"/>
              </a:ext>
            </a:extLst>
          </p:cNvPr>
          <p:cNvSpPr>
            <a:spLocks noGrp="1"/>
          </p:cNvSpPr>
          <p:nvPr>
            <p:ph type="sldNum" sz="quarter" idx="12"/>
          </p:nvPr>
        </p:nvSpPr>
        <p:spPr/>
        <p:txBody>
          <a:bodyPr/>
          <a:lstStyle/>
          <a:p>
            <a:fld id="{999D6305-5EC4-4F20-B50E-C3A3CD93D5CC}" type="slidenum">
              <a:rPr lang="en-IN" smtClean="0"/>
              <a:t>13</a:t>
            </a:fld>
            <a:endParaRPr lang="en-IN"/>
          </a:p>
        </p:txBody>
      </p:sp>
      <p:sp>
        <p:nvSpPr>
          <p:cNvPr id="7" name="Title 1">
            <a:extLst>
              <a:ext uri="{FF2B5EF4-FFF2-40B4-BE49-F238E27FC236}">
                <a16:creationId xmlns:a16="http://schemas.microsoft.com/office/drawing/2014/main" id="{1FAA9540-C63B-4CB6-8CE2-B7931080B81D}"/>
              </a:ext>
            </a:extLst>
          </p:cNvPr>
          <p:cNvSpPr txBox="1">
            <a:spLocks/>
          </p:cNvSpPr>
          <p:nvPr/>
        </p:nvSpPr>
        <p:spPr>
          <a:xfrm>
            <a:off x="1194619" y="-1434"/>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r>
              <a:rPr lang="en-IN" dirty="0">
                <a:ea typeface="Calibri Light"/>
                <a:cs typeface="Calibri Light"/>
              </a:rPr>
              <a:t>City Typologies</a:t>
            </a:r>
            <a:endParaRPr lang="en-IN" dirty="0"/>
          </a:p>
        </p:txBody>
      </p:sp>
      <p:sp>
        <p:nvSpPr>
          <p:cNvPr id="4" name="TextBox 3">
            <a:extLst>
              <a:ext uri="{FF2B5EF4-FFF2-40B4-BE49-F238E27FC236}">
                <a16:creationId xmlns:a16="http://schemas.microsoft.com/office/drawing/2014/main" id="{E87A8F16-D820-F9AF-D5BA-3DA9991BAB43}"/>
              </a:ext>
            </a:extLst>
          </p:cNvPr>
          <p:cNvSpPr txBox="1"/>
          <p:nvPr/>
        </p:nvSpPr>
        <p:spPr>
          <a:xfrm>
            <a:off x="481166" y="859708"/>
            <a:ext cx="576262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ea typeface="Calibri"/>
                <a:cs typeface="Calibri"/>
              </a:rPr>
              <a:t>Type of cities based on its size and function:</a:t>
            </a:r>
            <a:endParaRPr lang="en-US" sz="1600" dirty="0"/>
          </a:p>
        </p:txBody>
      </p:sp>
      <p:sp>
        <p:nvSpPr>
          <p:cNvPr id="8" name="TextBox 7">
            <a:extLst>
              <a:ext uri="{FF2B5EF4-FFF2-40B4-BE49-F238E27FC236}">
                <a16:creationId xmlns:a16="http://schemas.microsoft.com/office/drawing/2014/main" id="{D623E9AF-C0CF-66EF-FE77-8844AD7D1EAE}"/>
              </a:ext>
            </a:extLst>
          </p:cNvPr>
          <p:cNvSpPr txBox="1"/>
          <p:nvPr/>
        </p:nvSpPr>
        <p:spPr>
          <a:xfrm>
            <a:off x="349046" y="1492046"/>
            <a:ext cx="5066070"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b="1" dirty="0">
                <a:cs typeface="Calibri"/>
              </a:rPr>
              <a:t>Global cities- </a:t>
            </a:r>
            <a:endParaRPr lang="en-US" sz="1600" dirty="0">
              <a:ea typeface="Calibri" panose="020F0502020204030204"/>
              <a:cs typeface="Calibri" panose="020F0502020204030204"/>
            </a:endParaRPr>
          </a:p>
          <a:p>
            <a:pPr marL="171450" indent="-171450" algn="just">
              <a:buFont typeface="Arial" panose="020B0604020202020204" pitchFamily="34" charset="0"/>
              <a:buChar char="•"/>
            </a:pPr>
            <a:r>
              <a:rPr lang="en-US" sz="1600" dirty="0">
                <a:cs typeface="Calibri"/>
              </a:rPr>
              <a:t>Epicenters of human activity that help drive the global economy</a:t>
            </a:r>
            <a:endParaRPr lang="en-US" sz="1600">
              <a:ea typeface="Calibri" panose="020F0502020204030204"/>
              <a:cs typeface="Calibri"/>
            </a:endParaRPr>
          </a:p>
          <a:p>
            <a:pPr marL="171450" indent="-171450" algn="just">
              <a:buFont typeface="Arial" panose="020B0604020202020204" pitchFamily="34" charset="0"/>
              <a:buChar char="•"/>
            </a:pPr>
            <a:r>
              <a:rPr lang="en-US" sz="1600" dirty="0">
                <a:cs typeface="Calibri"/>
              </a:rPr>
              <a:t>They are also center of cultural innovation, trade and commerce </a:t>
            </a:r>
            <a:endParaRPr lang="en-US" sz="1600">
              <a:ea typeface="Calibri" panose="020F0502020204030204"/>
              <a:cs typeface="Calibri"/>
            </a:endParaRPr>
          </a:p>
          <a:p>
            <a:pPr marL="171450" indent="-171450" algn="just">
              <a:buFont typeface="Arial" panose="020B0604020202020204" pitchFamily="34" charset="0"/>
              <a:buChar char="•"/>
            </a:pPr>
            <a:r>
              <a:rPr lang="en-US" sz="1600" dirty="0">
                <a:cs typeface="Calibri"/>
              </a:rPr>
              <a:t>very high density in terms of buildings and population</a:t>
            </a:r>
            <a:endParaRPr lang="en-US" sz="1600">
              <a:ea typeface="Calibri" panose="020F0502020204030204"/>
              <a:cs typeface="Calibri"/>
            </a:endParaRPr>
          </a:p>
          <a:p>
            <a:pPr marL="171450" indent="-171450" algn="just">
              <a:buFont typeface="Arial" panose="020B0604020202020204" pitchFamily="34" charset="0"/>
              <a:buChar char="•"/>
            </a:pPr>
            <a:r>
              <a:rPr lang="en-US" sz="1600" dirty="0">
                <a:cs typeface="Calibri"/>
              </a:rPr>
              <a:t>Examples- New York, London, and Tokyo</a:t>
            </a:r>
            <a:endParaRPr lang="en-US" sz="1600" dirty="0">
              <a:ea typeface="Calibri"/>
              <a:cs typeface="Calibri"/>
            </a:endParaRPr>
          </a:p>
          <a:p>
            <a:pPr algn="just"/>
            <a:endParaRPr lang="en-US" sz="1600">
              <a:ea typeface="Calibri" panose="020F0502020204030204"/>
              <a:cs typeface="Calibri"/>
            </a:endParaRPr>
          </a:p>
          <a:p>
            <a:pPr algn="just"/>
            <a:r>
              <a:rPr lang="en-US" sz="1600" b="1" dirty="0">
                <a:cs typeface="Calibri"/>
              </a:rPr>
              <a:t>National cities-</a:t>
            </a:r>
            <a:endParaRPr lang="en-US" sz="1600" b="1">
              <a:ea typeface="Calibri" panose="020F0502020204030204"/>
              <a:cs typeface="Calibri"/>
            </a:endParaRPr>
          </a:p>
          <a:p>
            <a:pPr marL="171450" indent="-171450" algn="just">
              <a:buFont typeface="Arial" panose="020B0604020202020204" pitchFamily="34" charset="0"/>
              <a:buChar char="•"/>
            </a:pPr>
            <a:r>
              <a:rPr lang="en-US" sz="1600" dirty="0">
                <a:cs typeface="Calibri"/>
              </a:rPr>
              <a:t>These cities are political, commercial, or cultural capitals</a:t>
            </a:r>
            <a:endParaRPr lang="en-US" sz="1600">
              <a:ea typeface="Calibri" panose="020F0502020204030204"/>
              <a:cs typeface="Calibri"/>
            </a:endParaRPr>
          </a:p>
          <a:p>
            <a:pPr marL="171450" indent="-171450" algn="just">
              <a:buFont typeface="Arial" panose="020B0604020202020204" pitchFamily="34" charset="0"/>
              <a:buChar char="•"/>
            </a:pPr>
            <a:r>
              <a:rPr lang="en-US" sz="1600" dirty="0">
                <a:cs typeface="Calibri"/>
              </a:rPr>
              <a:t>Most resemble global cities but operate at a smaller scale.</a:t>
            </a:r>
            <a:endParaRPr lang="en-US" sz="1600" dirty="0">
              <a:ea typeface="Calibri" panose="020F0502020204030204"/>
              <a:cs typeface="Calibri"/>
            </a:endParaRPr>
          </a:p>
          <a:p>
            <a:pPr marL="171450" indent="-171450" algn="just">
              <a:buFont typeface="Arial" panose="020B0604020202020204" pitchFamily="34" charset="0"/>
              <a:buChar char="•"/>
            </a:pPr>
            <a:r>
              <a:rPr lang="en-US" sz="1600" dirty="0">
                <a:ea typeface="Calibri" panose="020F0502020204030204"/>
                <a:cs typeface="Calibri"/>
              </a:rPr>
              <a:t>Washington, D.C., is a center for US government</a:t>
            </a:r>
          </a:p>
          <a:p>
            <a:pPr algn="just"/>
            <a:endParaRPr lang="en-US" sz="1600" dirty="0">
              <a:cs typeface="Calibri"/>
            </a:endParaRPr>
          </a:p>
          <a:p>
            <a:pPr algn="just"/>
            <a:r>
              <a:rPr lang="en-US" sz="1600" b="1" dirty="0">
                <a:cs typeface="Calibri"/>
              </a:rPr>
              <a:t>Regional cities</a:t>
            </a:r>
            <a:endParaRPr lang="en-US" sz="1600" b="1">
              <a:ea typeface="Calibri" panose="020F0502020204030204"/>
              <a:cs typeface="Calibri"/>
            </a:endParaRPr>
          </a:p>
          <a:p>
            <a:pPr marL="171450" indent="-171450" algn="just">
              <a:buFont typeface="Arial" panose="020B0604020202020204" pitchFamily="34" charset="0"/>
              <a:buChar char="•"/>
            </a:pPr>
            <a:r>
              <a:rPr lang="en-US" sz="1600" dirty="0">
                <a:cs typeface="Calibri"/>
              </a:rPr>
              <a:t>Smaller in size and sphere of influence than national  cities</a:t>
            </a:r>
            <a:endParaRPr lang="en-US" sz="1600" dirty="0">
              <a:ea typeface="Calibri" panose="020F0502020204030204"/>
              <a:cs typeface="Calibri"/>
            </a:endParaRPr>
          </a:p>
          <a:p>
            <a:pPr marL="171450" indent="-171450" algn="just">
              <a:buFont typeface="Arial" panose="020B0604020202020204" pitchFamily="34" charset="0"/>
              <a:buChar char="•"/>
            </a:pPr>
            <a:r>
              <a:rPr lang="en-US" sz="1600" dirty="0">
                <a:cs typeface="Calibri"/>
              </a:rPr>
              <a:t>The are the traditional cores of local regions. </a:t>
            </a:r>
            <a:r>
              <a:rPr lang="en-US" sz="1600" dirty="0" err="1">
                <a:cs typeface="Calibri"/>
              </a:rPr>
              <a:t>Eg</a:t>
            </a:r>
            <a:r>
              <a:rPr lang="en-US" sz="1600" dirty="0">
                <a:cs typeface="Calibri"/>
              </a:rPr>
              <a:t> : Cleveland </a:t>
            </a:r>
            <a:endParaRPr lang="en-US" sz="1600">
              <a:ea typeface="Calibri" panose="020F0502020204030204"/>
              <a:cs typeface="Calibri"/>
            </a:endParaRPr>
          </a:p>
        </p:txBody>
      </p:sp>
      <p:sp>
        <p:nvSpPr>
          <p:cNvPr id="11" name="TextBox 10">
            <a:extLst>
              <a:ext uri="{FF2B5EF4-FFF2-40B4-BE49-F238E27FC236}">
                <a16:creationId xmlns:a16="http://schemas.microsoft.com/office/drawing/2014/main" id="{4245BDAE-C3E2-7F0B-CF8F-8200ECB1CD74}"/>
              </a:ext>
            </a:extLst>
          </p:cNvPr>
          <p:cNvSpPr txBox="1"/>
          <p:nvPr/>
        </p:nvSpPr>
        <p:spPr>
          <a:xfrm>
            <a:off x="103239" y="6445045"/>
            <a:ext cx="109408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t>The 4 types of cities and how to prepare them for the future</a:t>
            </a:r>
            <a:r>
              <a:rPr lang="en-US" sz="1200" dirty="0"/>
              <a:t> (2017) </a:t>
            </a:r>
            <a:r>
              <a:rPr lang="en-US" sz="1200" i="1" dirty="0"/>
              <a:t>Harvard Business Review</a:t>
            </a:r>
            <a:r>
              <a:rPr lang="en-US" sz="1200" dirty="0"/>
              <a:t>. Available at: https://hbr.org/2016/01/the-4-types-of-cities-and-how-to-prepare-them-for-the-future</a:t>
            </a:r>
            <a:endParaRPr lang="en-US" sz="1200" dirty="0">
              <a:ea typeface="Calibri"/>
              <a:cs typeface="Calibri"/>
            </a:endParaRPr>
          </a:p>
          <a:p>
            <a:endParaRPr lang="en-US" sz="1200"/>
          </a:p>
        </p:txBody>
      </p:sp>
      <p:pic>
        <p:nvPicPr>
          <p:cNvPr id="14" name="Picture 13" descr="A red and white tower in a city&#10;&#10;Description automatically generated">
            <a:extLst>
              <a:ext uri="{FF2B5EF4-FFF2-40B4-BE49-F238E27FC236}">
                <a16:creationId xmlns:a16="http://schemas.microsoft.com/office/drawing/2014/main" id="{CD21DFE7-04A1-5B70-4BAD-3506DB8CDEE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93658" y="1147935"/>
            <a:ext cx="2743199" cy="2325290"/>
          </a:xfrm>
          <a:prstGeom prst="rect">
            <a:avLst/>
          </a:prstGeom>
        </p:spPr>
      </p:pic>
      <p:pic>
        <p:nvPicPr>
          <p:cNvPr id="18" name="Picture 17" descr="A bridge over water with a city in the background&#10;&#10;Description automatically generated">
            <a:extLst>
              <a:ext uri="{FF2B5EF4-FFF2-40B4-BE49-F238E27FC236}">
                <a16:creationId xmlns:a16="http://schemas.microsoft.com/office/drawing/2014/main" id="{623123DF-B9E2-74AC-87EE-C2990138ED5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743336" y="3711399"/>
            <a:ext cx="2743199" cy="1598298"/>
          </a:xfrm>
          <a:prstGeom prst="rect">
            <a:avLst/>
          </a:prstGeom>
        </p:spPr>
      </p:pic>
      <p:pic>
        <p:nvPicPr>
          <p:cNvPr id="21" name="Picture 20" descr="Free Images : london, england, united kingdom, place, architecture ...">
            <a:extLst>
              <a:ext uri="{FF2B5EF4-FFF2-40B4-BE49-F238E27FC236}">
                <a16:creationId xmlns:a16="http://schemas.microsoft.com/office/drawing/2014/main" id="{5D8ADD29-E1AF-E7CD-4A07-26C5C510AC23}"/>
              </a:ext>
            </a:extLst>
          </p:cNvPr>
          <p:cNvPicPr>
            <a:picLocks noChangeAspect="1"/>
          </p:cNvPicPr>
          <p:nvPr/>
        </p:nvPicPr>
        <p:blipFill>
          <a:blip r:embed="rId6"/>
          <a:stretch>
            <a:fillRect/>
          </a:stretch>
        </p:blipFill>
        <p:spPr>
          <a:xfrm>
            <a:off x="5793658" y="3706761"/>
            <a:ext cx="2743200" cy="1828800"/>
          </a:xfrm>
          <a:prstGeom prst="rect">
            <a:avLst/>
          </a:prstGeom>
        </p:spPr>
      </p:pic>
      <p:pic>
        <p:nvPicPr>
          <p:cNvPr id="22" name="Picture 21" descr="A large white building with a dome at night with Millennium Bridge, London in the background&#10;&#10;Description automatically generated">
            <a:extLst>
              <a:ext uri="{FF2B5EF4-FFF2-40B4-BE49-F238E27FC236}">
                <a16:creationId xmlns:a16="http://schemas.microsoft.com/office/drawing/2014/main" id="{234C71AB-5D86-6BEA-1FFC-7DA84DE3CE02}"/>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743336" y="1628728"/>
            <a:ext cx="2743199" cy="1855317"/>
          </a:xfrm>
          <a:prstGeom prst="rect">
            <a:avLst/>
          </a:prstGeom>
        </p:spPr>
      </p:pic>
    </p:spTree>
    <p:extLst>
      <p:ext uri="{BB962C8B-B14F-4D97-AF65-F5344CB8AC3E}">
        <p14:creationId xmlns:p14="http://schemas.microsoft.com/office/powerpoint/2010/main" val="387649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6346C3-2B89-53BD-EE10-7B8FEFF924F2}"/>
              </a:ext>
            </a:extLst>
          </p:cNvPr>
          <p:cNvSpPr>
            <a:spLocks noGrp="1"/>
          </p:cNvSpPr>
          <p:nvPr>
            <p:ph type="sldNum" sz="quarter" idx="12"/>
          </p:nvPr>
        </p:nvSpPr>
        <p:spPr/>
        <p:txBody>
          <a:bodyPr/>
          <a:lstStyle/>
          <a:p>
            <a:fld id="{999D6305-5EC4-4F20-B50E-C3A3CD93D5CC}" type="slidenum">
              <a:rPr lang="en-IN" dirty="0" smtClean="0"/>
              <a:t>14</a:t>
            </a:fld>
            <a:endParaRPr lang="en-IN" dirty="0"/>
          </a:p>
        </p:txBody>
      </p:sp>
      <p:sp>
        <p:nvSpPr>
          <p:cNvPr id="4" name="Title 1">
            <a:extLst>
              <a:ext uri="{FF2B5EF4-FFF2-40B4-BE49-F238E27FC236}">
                <a16:creationId xmlns:a16="http://schemas.microsoft.com/office/drawing/2014/main" id="{AB5F5599-EC78-548B-669C-7B892C21BFEA}"/>
              </a:ext>
            </a:extLst>
          </p:cNvPr>
          <p:cNvSpPr txBox="1">
            <a:spLocks/>
          </p:cNvSpPr>
          <p:nvPr/>
        </p:nvSpPr>
        <p:spPr>
          <a:xfrm>
            <a:off x="1194619" y="-1434"/>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r>
              <a:rPr lang="en-IN" dirty="0">
                <a:ea typeface="Calibri Light"/>
                <a:cs typeface="Calibri Light"/>
              </a:rPr>
              <a:t>City Typologies</a:t>
            </a:r>
            <a:endParaRPr lang="en-IN" dirty="0"/>
          </a:p>
        </p:txBody>
      </p:sp>
      <p:sp>
        <p:nvSpPr>
          <p:cNvPr id="5" name="TextBox 4">
            <a:extLst>
              <a:ext uri="{FF2B5EF4-FFF2-40B4-BE49-F238E27FC236}">
                <a16:creationId xmlns:a16="http://schemas.microsoft.com/office/drawing/2014/main" id="{390D4E10-7E3A-D1F4-30BF-0E4EF7FE07E1}"/>
              </a:ext>
            </a:extLst>
          </p:cNvPr>
          <p:cNvSpPr txBox="1"/>
          <p:nvPr/>
        </p:nvSpPr>
        <p:spPr>
          <a:xfrm>
            <a:off x="484238" y="1147917"/>
            <a:ext cx="339458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Calibri"/>
              </a:rPr>
              <a:t>PRIMACY/ PRIMATE CITY</a:t>
            </a:r>
          </a:p>
        </p:txBody>
      </p:sp>
      <p:sp>
        <p:nvSpPr>
          <p:cNvPr id="9" name="TextBox 8">
            <a:extLst>
              <a:ext uri="{FF2B5EF4-FFF2-40B4-BE49-F238E27FC236}">
                <a16:creationId xmlns:a16="http://schemas.microsoft.com/office/drawing/2014/main" id="{D667C452-B72D-BABB-231D-5D21C977B349}"/>
              </a:ext>
            </a:extLst>
          </p:cNvPr>
          <p:cNvSpPr txBox="1"/>
          <p:nvPr/>
        </p:nvSpPr>
        <p:spPr>
          <a:xfrm>
            <a:off x="312175" y="1553498"/>
            <a:ext cx="6135329"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600" dirty="0">
                <a:cs typeface="Calibri"/>
              </a:rPr>
              <a:t>A </a:t>
            </a:r>
            <a:r>
              <a:rPr lang="en-US" sz="1600" dirty="0">
                <a:cs typeface="Calibri"/>
                <a:hlinkClick r:id="rId2" tooltip="Primate city"/>
              </a:rPr>
              <a:t>primate city</a:t>
            </a:r>
            <a:r>
              <a:rPr lang="en-US" sz="1600" dirty="0">
                <a:cs typeface="Calibri"/>
              </a:rPr>
              <a:t> is a major city that works as the</a:t>
            </a:r>
            <a:r>
              <a:rPr lang="en-US" sz="1600" i="1" dirty="0">
                <a:cs typeface="Calibri"/>
              </a:rPr>
              <a:t> financial, political, and population center of a country and is not rivaled in any of these aspects by any other city in that country.</a:t>
            </a:r>
            <a:r>
              <a:rPr lang="en-US" sz="1600" dirty="0">
                <a:cs typeface="Calibri"/>
              </a:rPr>
              <a:t> </a:t>
            </a:r>
            <a:endParaRPr lang="en-US" sz="1600">
              <a:cs typeface="Calibri"/>
            </a:endParaRPr>
          </a:p>
          <a:p>
            <a:endParaRPr lang="en-US" sz="1600" dirty="0">
              <a:ea typeface="Calibri"/>
              <a:cs typeface="Calibri"/>
            </a:endParaRPr>
          </a:p>
          <a:p>
            <a:pPr marL="171450" indent="-171450">
              <a:buFont typeface="Arial"/>
              <a:buChar char="•"/>
            </a:pPr>
            <a:r>
              <a:rPr lang="en-US" sz="1600" dirty="0">
                <a:cs typeface="Calibri"/>
              </a:rPr>
              <a:t>Normally, a primate city must be at least</a:t>
            </a:r>
            <a:r>
              <a:rPr lang="en-US" sz="1600" b="1" dirty="0">
                <a:cs typeface="Calibri"/>
              </a:rPr>
              <a:t> twice as populous as the second largest city in the country</a:t>
            </a:r>
            <a:r>
              <a:rPr lang="en-US" sz="1600" dirty="0">
                <a:cs typeface="Calibri"/>
              </a:rPr>
              <a:t>. </a:t>
            </a:r>
            <a:endParaRPr lang="en-US" sz="1600">
              <a:ea typeface="Calibri" panose="020F0502020204030204"/>
              <a:cs typeface="Calibri" panose="020F0502020204030204"/>
            </a:endParaRPr>
          </a:p>
          <a:p>
            <a:pPr marL="171450" indent="-171450">
              <a:buFont typeface="Arial"/>
              <a:buChar char="•"/>
            </a:pPr>
            <a:endParaRPr lang="en-US" sz="1600" dirty="0">
              <a:cs typeface="Calibri"/>
            </a:endParaRPr>
          </a:p>
          <a:p>
            <a:pPr marL="171450" indent="-171450">
              <a:buFont typeface="Arial"/>
              <a:buChar char="•"/>
            </a:pPr>
            <a:r>
              <a:rPr lang="en-US" sz="1600" dirty="0">
                <a:cs typeface="Calibri"/>
              </a:rPr>
              <a:t>The capital becomes the dominant city controlling trade between smaller urban areas as well as with international markets.</a:t>
            </a:r>
            <a:endParaRPr lang="en-US" sz="1600">
              <a:ea typeface="Calibri" panose="020F0502020204030204"/>
              <a:cs typeface="Calibri"/>
            </a:endParaRPr>
          </a:p>
          <a:p>
            <a:endParaRPr lang="en-US" sz="1600" dirty="0">
              <a:ea typeface="Calibri" panose="020F0502020204030204"/>
              <a:cs typeface="Calibri"/>
            </a:endParaRPr>
          </a:p>
          <a:p>
            <a:endParaRPr lang="en-US" sz="1600" dirty="0">
              <a:ea typeface="Calibri" panose="020F0502020204030204"/>
              <a:cs typeface="Calibri"/>
            </a:endParaRPr>
          </a:p>
          <a:p>
            <a:pPr marL="171450" indent="-171450">
              <a:buFont typeface="Arial"/>
              <a:buChar char="•"/>
            </a:pPr>
            <a:r>
              <a:rPr lang="en-US" sz="1600" dirty="0">
                <a:cs typeface="Calibri"/>
              </a:rPr>
              <a:t>It becomes a symbol of the nation’s achievements.</a:t>
            </a:r>
            <a:endParaRPr lang="en-US" sz="1600">
              <a:ea typeface="Calibri" panose="020F0502020204030204"/>
              <a:cs typeface="Calibri"/>
            </a:endParaRPr>
          </a:p>
          <a:p>
            <a:endParaRPr lang="en-US" sz="1600" dirty="0">
              <a:ea typeface="Calibri" panose="020F0502020204030204"/>
              <a:cs typeface="Calibri"/>
            </a:endParaRPr>
          </a:p>
          <a:p>
            <a:pPr marL="171450" indent="-171450">
              <a:buFont typeface="Arial"/>
              <a:buChar char="•"/>
            </a:pPr>
            <a:r>
              <a:rPr lang="en-US" sz="1600" dirty="0">
                <a:cs typeface="Calibri"/>
              </a:rPr>
              <a:t>The large share of national population reinforces their concentrated wealth, power and status.</a:t>
            </a:r>
            <a:endParaRPr lang="en-US" sz="1600">
              <a:ea typeface="Calibri" panose="020F0502020204030204"/>
              <a:cs typeface="Calibri"/>
            </a:endParaRPr>
          </a:p>
          <a:p>
            <a:endParaRPr lang="en-US" sz="1600" dirty="0">
              <a:ea typeface="Calibri"/>
              <a:cs typeface="Calibri"/>
            </a:endParaRPr>
          </a:p>
          <a:p>
            <a:pPr marL="171450" indent="-171450">
              <a:buFont typeface="Arial"/>
              <a:buChar char="•"/>
            </a:pPr>
            <a:r>
              <a:rPr lang="en-US" sz="1600" dirty="0">
                <a:cs typeface="Calibri"/>
              </a:rPr>
              <a:t>The phenomenon is present in many small sized countries such as: France (Paris), Greece (Athens), Iraq (Baghdad), Thailand (Bangkok)</a:t>
            </a:r>
            <a:endParaRPr lang="en-US" sz="1600" dirty="0">
              <a:ea typeface="Calibri" panose="020F0502020204030204"/>
              <a:cs typeface="Calibri"/>
            </a:endParaRPr>
          </a:p>
          <a:p>
            <a:pPr marL="171450" indent="-171450">
              <a:buFont typeface="Arial"/>
              <a:buChar char="•"/>
            </a:pPr>
            <a:endParaRPr lang="en-US" sz="1600">
              <a:ea typeface="Calibri" panose="020F0502020204030204"/>
              <a:cs typeface="Calibri"/>
            </a:endParaRPr>
          </a:p>
        </p:txBody>
      </p:sp>
      <p:sp>
        <p:nvSpPr>
          <p:cNvPr id="16" name="Oval 15">
            <a:extLst>
              <a:ext uri="{FF2B5EF4-FFF2-40B4-BE49-F238E27FC236}">
                <a16:creationId xmlns:a16="http://schemas.microsoft.com/office/drawing/2014/main" id="{294B9EE4-3C3A-9D90-12B0-01001C5B5FD1}"/>
              </a:ext>
            </a:extLst>
          </p:cNvPr>
          <p:cNvSpPr/>
          <p:nvPr/>
        </p:nvSpPr>
        <p:spPr>
          <a:xfrm>
            <a:off x="7638435" y="2513371"/>
            <a:ext cx="2839064" cy="25440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a typeface="Calibri"/>
                <a:cs typeface="Calibri"/>
              </a:rPr>
              <a:t>City 1</a:t>
            </a:r>
            <a:endParaRPr lang="en-US" dirty="0"/>
          </a:p>
        </p:txBody>
      </p:sp>
      <p:sp>
        <p:nvSpPr>
          <p:cNvPr id="17" name="Oval 16">
            <a:extLst>
              <a:ext uri="{FF2B5EF4-FFF2-40B4-BE49-F238E27FC236}">
                <a16:creationId xmlns:a16="http://schemas.microsoft.com/office/drawing/2014/main" id="{B13EA713-0BBF-FD90-27A6-36CF23AF0F04}"/>
              </a:ext>
            </a:extLst>
          </p:cNvPr>
          <p:cNvSpPr/>
          <p:nvPr/>
        </p:nvSpPr>
        <p:spPr>
          <a:xfrm>
            <a:off x="7005483" y="1548580"/>
            <a:ext cx="688258" cy="6145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a typeface="Calibri"/>
                <a:cs typeface="Calibri"/>
              </a:rPr>
              <a:t>4</a:t>
            </a:r>
            <a:endParaRPr lang="en-US" dirty="0"/>
          </a:p>
        </p:txBody>
      </p:sp>
      <p:sp>
        <p:nvSpPr>
          <p:cNvPr id="18" name="Oval 17">
            <a:extLst>
              <a:ext uri="{FF2B5EF4-FFF2-40B4-BE49-F238E27FC236}">
                <a16:creationId xmlns:a16="http://schemas.microsoft.com/office/drawing/2014/main" id="{25748771-2D3C-667D-3504-F66C0720053C}"/>
              </a:ext>
            </a:extLst>
          </p:cNvPr>
          <p:cNvSpPr/>
          <p:nvPr/>
        </p:nvSpPr>
        <p:spPr>
          <a:xfrm>
            <a:off x="8406579" y="1720644"/>
            <a:ext cx="786581" cy="71283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3</a:t>
            </a:r>
            <a:endParaRPr lang="en-US" dirty="0"/>
          </a:p>
        </p:txBody>
      </p:sp>
      <p:sp>
        <p:nvSpPr>
          <p:cNvPr id="19" name="Oval 18">
            <a:extLst>
              <a:ext uri="{FF2B5EF4-FFF2-40B4-BE49-F238E27FC236}">
                <a16:creationId xmlns:a16="http://schemas.microsoft.com/office/drawing/2014/main" id="{71C07AEA-7F9C-DF33-03B6-34E1736519F8}"/>
              </a:ext>
            </a:extLst>
          </p:cNvPr>
          <p:cNvSpPr/>
          <p:nvPr/>
        </p:nvSpPr>
        <p:spPr>
          <a:xfrm>
            <a:off x="10495934" y="1880418"/>
            <a:ext cx="417871" cy="3932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7</a:t>
            </a:r>
            <a:endParaRPr lang="en-US" dirty="0"/>
          </a:p>
        </p:txBody>
      </p:sp>
      <p:sp>
        <p:nvSpPr>
          <p:cNvPr id="20" name="Oval 19">
            <a:extLst>
              <a:ext uri="{FF2B5EF4-FFF2-40B4-BE49-F238E27FC236}">
                <a16:creationId xmlns:a16="http://schemas.microsoft.com/office/drawing/2014/main" id="{6CA84140-7957-809A-B67E-3CFEA3E546F7}"/>
              </a:ext>
            </a:extLst>
          </p:cNvPr>
          <p:cNvSpPr/>
          <p:nvPr/>
        </p:nvSpPr>
        <p:spPr>
          <a:xfrm>
            <a:off x="6956321" y="2580966"/>
            <a:ext cx="528484" cy="43016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6</a:t>
            </a:r>
            <a:endParaRPr lang="en-US" dirty="0"/>
          </a:p>
        </p:txBody>
      </p:sp>
      <p:sp>
        <p:nvSpPr>
          <p:cNvPr id="21" name="Oval 20">
            <a:extLst>
              <a:ext uri="{FF2B5EF4-FFF2-40B4-BE49-F238E27FC236}">
                <a16:creationId xmlns:a16="http://schemas.microsoft.com/office/drawing/2014/main" id="{7A6D8F27-ED59-795B-9E4D-5856AEC655B9}"/>
              </a:ext>
            </a:extLst>
          </p:cNvPr>
          <p:cNvSpPr/>
          <p:nvPr/>
        </p:nvSpPr>
        <p:spPr>
          <a:xfrm>
            <a:off x="10336159" y="4190997"/>
            <a:ext cx="1044677" cy="8726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2</a:t>
            </a:r>
            <a:endParaRPr lang="en-US" dirty="0"/>
          </a:p>
        </p:txBody>
      </p:sp>
      <p:sp>
        <p:nvSpPr>
          <p:cNvPr id="22" name="Oval 21">
            <a:extLst>
              <a:ext uri="{FF2B5EF4-FFF2-40B4-BE49-F238E27FC236}">
                <a16:creationId xmlns:a16="http://schemas.microsoft.com/office/drawing/2014/main" id="{B7C6B70C-CB55-7254-F8C3-A1C8F053EC43}"/>
              </a:ext>
            </a:extLst>
          </p:cNvPr>
          <p:cNvSpPr/>
          <p:nvPr/>
        </p:nvSpPr>
        <p:spPr>
          <a:xfrm>
            <a:off x="9684772" y="5370869"/>
            <a:ext cx="553065" cy="4793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5</a:t>
            </a:r>
            <a:endParaRPr lang="en-US" dirty="0"/>
          </a:p>
        </p:txBody>
      </p:sp>
      <p:sp>
        <p:nvSpPr>
          <p:cNvPr id="40" name="TextBox 39">
            <a:extLst>
              <a:ext uri="{FF2B5EF4-FFF2-40B4-BE49-F238E27FC236}">
                <a16:creationId xmlns:a16="http://schemas.microsoft.com/office/drawing/2014/main" id="{A06010C6-9D74-9B4D-04C8-1798E31D043F}"/>
              </a:ext>
            </a:extLst>
          </p:cNvPr>
          <p:cNvSpPr txBox="1"/>
          <p:nvPr/>
        </p:nvSpPr>
        <p:spPr>
          <a:xfrm>
            <a:off x="7699886" y="6022258"/>
            <a:ext cx="451054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ea typeface="Calibri"/>
                <a:cs typeface="Calibri"/>
              </a:rPr>
              <a:t>Twice as populous as the second largest city </a:t>
            </a:r>
            <a:endParaRPr lang="en-US" sz="1400" i="1" dirty="0"/>
          </a:p>
        </p:txBody>
      </p:sp>
    </p:spTree>
    <p:extLst>
      <p:ext uri="{BB962C8B-B14F-4D97-AF65-F5344CB8AC3E}">
        <p14:creationId xmlns:p14="http://schemas.microsoft.com/office/powerpoint/2010/main" val="2817652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8386A0-B669-86E4-3E6E-B32EB2CE4C22}"/>
              </a:ext>
            </a:extLst>
          </p:cNvPr>
          <p:cNvSpPr>
            <a:spLocks noGrp="1"/>
          </p:cNvSpPr>
          <p:nvPr>
            <p:ph type="sldNum" sz="quarter" idx="12"/>
          </p:nvPr>
        </p:nvSpPr>
        <p:spPr/>
        <p:txBody>
          <a:bodyPr/>
          <a:lstStyle/>
          <a:p>
            <a:fld id="{999D6305-5EC4-4F20-B50E-C3A3CD93D5CC}" type="slidenum">
              <a:rPr lang="en-IN" dirty="0" smtClean="0"/>
              <a:t>15</a:t>
            </a:fld>
            <a:endParaRPr lang="en-IN"/>
          </a:p>
        </p:txBody>
      </p:sp>
      <p:sp>
        <p:nvSpPr>
          <p:cNvPr id="6" name="Title 1">
            <a:extLst>
              <a:ext uri="{FF2B5EF4-FFF2-40B4-BE49-F238E27FC236}">
                <a16:creationId xmlns:a16="http://schemas.microsoft.com/office/drawing/2014/main" id="{A95FB530-6F4E-A00D-B0F2-051351B83D9E}"/>
              </a:ext>
            </a:extLst>
          </p:cNvPr>
          <p:cNvSpPr>
            <a:spLocks noGrp="1"/>
          </p:cNvSpPr>
          <p:nvPr>
            <p:ph type="title"/>
          </p:nvPr>
        </p:nvSpPr>
        <p:spPr>
          <a:xfrm>
            <a:off x="1042527" y="-6017"/>
            <a:ext cx="10515600" cy="1325563"/>
          </a:xfrm>
        </p:spPr>
        <p:txBody>
          <a:bodyPr>
            <a:normAutofit/>
          </a:bodyPr>
          <a:lstStyle/>
          <a:p>
            <a:r>
              <a:rPr lang="en-IN" sz="4000" dirty="0">
                <a:ea typeface="Calibri Light"/>
                <a:cs typeface="Calibri Light"/>
              </a:rPr>
              <a:t>Model of Economic Growth</a:t>
            </a:r>
          </a:p>
        </p:txBody>
      </p:sp>
      <p:sp>
        <p:nvSpPr>
          <p:cNvPr id="2" name="TextBox 1">
            <a:extLst>
              <a:ext uri="{FF2B5EF4-FFF2-40B4-BE49-F238E27FC236}">
                <a16:creationId xmlns:a16="http://schemas.microsoft.com/office/drawing/2014/main" id="{E6059CA8-929C-3DFE-91F9-0683AF019B99}"/>
              </a:ext>
            </a:extLst>
          </p:cNvPr>
          <p:cNvSpPr txBox="1"/>
          <p:nvPr/>
        </p:nvSpPr>
        <p:spPr>
          <a:xfrm>
            <a:off x="3788799" y="1813745"/>
            <a:ext cx="57951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Schumpeter’s Theory of Economic Evolution</a:t>
            </a:r>
          </a:p>
        </p:txBody>
      </p:sp>
      <p:sp>
        <p:nvSpPr>
          <p:cNvPr id="3" name="TextBox 2">
            <a:extLst>
              <a:ext uri="{FF2B5EF4-FFF2-40B4-BE49-F238E27FC236}">
                <a16:creationId xmlns:a16="http://schemas.microsoft.com/office/drawing/2014/main" id="{D9B1E11B-68AC-859A-513E-1ECD9A4CE51E}"/>
              </a:ext>
            </a:extLst>
          </p:cNvPr>
          <p:cNvSpPr txBox="1"/>
          <p:nvPr/>
        </p:nvSpPr>
        <p:spPr>
          <a:xfrm>
            <a:off x="970321" y="2146505"/>
            <a:ext cx="1028054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sz="1600" dirty="0">
                <a:cs typeface="Calibri"/>
              </a:rPr>
              <a:t>Schumpeter assumes a perfectly competitive economy which is in stationary equilibrium. In such a state, there is perfect competitive equilibrium, no profits, no interest rates, no savings, no investments and no involuntary unemployment.</a:t>
            </a:r>
            <a:endParaRPr lang="en-US" dirty="0"/>
          </a:p>
          <a:p>
            <a:pPr marL="285750" indent="-285750" algn="just">
              <a:buFont typeface="Arial"/>
              <a:buChar char="•"/>
            </a:pPr>
            <a:r>
              <a:rPr lang="en-US" sz="1600" dirty="0">
                <a:cs typeface="Calibri"/>
              </a:rPr>
              <a:t>This equilibrium is characterized by the term “</a:t>
            </a:r>
            <a:r>
              <a:rPr lang="en-US" sz="1600" b="1" dirty="0">
                <a:cs typeface="Calibri"/>
              </a:rPr>
              <a:t>circular flow</a:t>
            </a:r>
            <a:r>
              <a:rPr lang="en-US" sz="1600" dirty="0">
                <a:cs typeface="Calibri"/>
              </a:rPr>
              <a:t>”, continues to repeat itself every year. </a:t>
            </a:r>
            <a:endParaRPr lang="en-US" sz="1600" dirty="0">
              <a:ea typeface="Calibri" panose="020F0502020204030204"/>
              <a:cs typeface="Calibri"/>
            </a:endParaRPr>
          </a:p>
        </p:txBody>
      </p:sp>
      <p:pic>
        <p:nvPicPr>
          <p:cNvPr id="5" name="Picture 4" descr="Diagram of a diagram of a diagram&#10;&#10;Description automatically generated">
            <a:extLst>
              <a:ext uri="{FF2B5EF4-FFF2-40B4-BE49-F238E27FC236}">
                <a16:creationId xmlns:a16="http://schemas.microsoft.com/office/drawing/2014/main" id="{2A002443-DCBD-2C04-390C-735DF32B58CD}"/>
              </a:ext>
            </a:extLst>
          </p:cNvPr>
          <p:cNvPicPr>
            <a:picLocks noChangeAspect="1"/>
          </p:cNvPicPr>
          <p:nvPr/>
        </p:nvPicPr>
        <p:blipFill rotWithShape="1">
          <a:blip r:embed="rId2"/>
          <a:srcRect l="3178" t="5298" r="2542" b="3859"/>
          <a:stretch/>
        </p:blipFill>
        <p:spPr>
          <a:xfrm>
            <a:off x="153321" y="3321956"/>
            <a:ext cx="4471867" cy="2839863"/>
          </a:xfrm>
          <a:prstGeom prst="rect">
            <a:avLst/>
          </a:prstGeom>
        </p:spPr>
      </p:pic>
      <p:sp>
        <p:nvSpPr>
          <p:cNvPr id="7" name="Arrow: Right 6">
            <a:extLst>
              <a:ext uri="{FF2B5EF4-FFF2-40B4-BE49-F238E27FC236}">
                <a16:creationId xmlns:a16="http://schemas.microsoft.com/office/drawing/2014/main" id="{54FC724D-1586-F888-FD3E-E45D7CB47694}"/>
              </a:ext>
            </a:extLst>
          </p:cNvPr>
          <p:cNvSpPr/>
          <p:nvPr/>
        </p:nvSpPr>
        <p:spPr>
          <a:xfrm>
            <a:off x="4633912" y="4610099"/>
            <a:ext cx="333375" cy="2095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451E846-E7BF-62D6-7ED5-F83AF9A7FE8F}"/>
              </a:ext>
            </a:extLst>
          </p:cNvPr>
          <p:cNvSpPr txBox="1"/>
          <p:nvPr/>
        </p:nvSpPr>
        <p:spPr>
          <a:xfrm>
            <a:off x="4314825" y="3266152"/>
            <a:ext cx="72437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Calibri "/>
                <a:ea typeface="Calibri"/>
                <a:cs typeface="Calibri"/>
              </a:rPr>
              <a:t>According to Schumpeter economic development is "spontaneous and discontinuous change in the channels of circular flow." </a:t>
            </a:r>
            <a:endParaRPr lang="en-US" sz="1600" dirty="0">
              <a:latin typeface="Calibri "/>
            </a:endParaRPr>
          </a:p>
        </p:txBody>
      </p:sp>
      <p:sp>
        <p:nvSpPr>
          <p:cNvPr id="10" name="TextBox 9">
            <a:extLst>
              <a:ext uri="{FF2B5EF4-FFF2-40B4-BE49-F238E27FC236}">
                <a16:creationId xmlns:a16="http://schemas.microsoft.com/office/drawing/2014/main" id="{00748C27-AC8E-297D-BFB0-882287B5E108}"/>
              </a:ext>
            </a:extLst>
          </p:cNvPr>
          <p:cNvSpPr txBox="1"/>
          <p:nvPr/>
        </p:nvSpPr>
        <p:spPr>
          <a:xfrm>
            <a:off x="5086350" y="3847178"/>
            <a:ext cx="637222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a:ea typeface="Calibri"/>
                <a:cs typeface="Calibri"/>
              </a:rPr>
              <a:t>Development consists of carrying out of </a:t>
            </a:r>
            <a:r>
              <a:rPr lang="en-US" sz="1600" b="1" dirty="0">
                <a:ea typeface="Calibri"/>
                <a:cs typeface="Calibri"/>
              </a:rPr>
              <a:t>new combinations</a:t>
            </a:r>
            <a:r>
              <a:rPr lang="en-US" sz="1600" dirty="0">
                <a:ea typeface="Calibri"/>
                <a:cs typeface="Calibri"/>
              </a:rPr>
              <a:t> of possibilities in stationary state. Thes possibilities come in the form of </a:t>
            </a:r>
            <a:r>
              <a:rPr lang="en-US" sz="1600" b="1" dirty="0">
                <a:ea typeface="Calibri"/>
                <a:cs typeface="Calibri"/>
              </a:rPr>
              <a:t>INNOVATIONS.</a:t>
            </a:r>
            <a:endParaRPr lang="en-US" sz="1600" b="1" dirty="0"/>
          </a:p>
        </p:txBody>
      </p:sp>
      <p:pic>
        <p:nvPicPr>
          <p:cNvPr id="11" name="Picture 10" descr="A light bulb with icons around it&#10;&#10;Description automatically generated">
            <a:extLst>
              <a:ext uri="{FF2B5EF4-FFF2-40B4-BE49-F238E27FC236}">
                <a16:creationId xmlns:a16="http://schemas.microsoft.com/office/drawing/2014/main" id="{2E74810E-59B4-5D3F-3403-AC4AAF82A1B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195869" y="3745075"/>
            <a:ext cx="990599" cy="639898"/>
          </a:xfrm>
          <a:prstGeom prst="rect">
            <a:avLst/>
          </a:prstGeom>
        </p:spPr>
      </p:pic>
      <p:sp>
        <p:nvSpPr>
          <p:cNvPr id="14" name="TextBox 13">
            <a:extLst>
              <a:ext uri="{FF2B5EF4-FFF2-40B4-BE49-F238E27FC236}">
                <a16:creationId xmlns:a16="http://schemas.microsoft.com/office/drawing/2014/main" id="{C1F1D978-FFC1-C4DE-3008-F07194A16B43}"/>
              </a:ext>
            </a:extLst>
          </p:cNvPr>
          <p:cNvSpPr txBox="1"/>
          <p:nvPr/>
        </p:nvSpPr>
        <p:spPr>
          <a:xfrm>
            <a:off x="5277465" y="4933336"/>
            <a:ext cx="585265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sz="1600" dirty="0">
                <a:solidFill>
                  <a:srgbClr val="212529"/>
                </a:solidFill>
              </a:rPr>
              <a:t>Creation of a new product </a:t>
            </a:r>
          </a:p>
          <a:p>
            <a:pPr marL="285750" indent="-285750">
              <a:buFont typeface="Calibri"/>
              <a:buChar char="-"/>
            </a:pPr>
            <a:r>
              <a:rPr lang="en-US" sz="1600">
                <a:solidFill>
                  <a:srgbClr val="212529"/>
                </a:solidFill>
              </a:rPr>
              <a:t>The use of new technologies of production, </a:t>
            </a:r>
          </a:p>
          <a:p>
            <a:pPr marL="285750" indent="-285750">
              <a:buFont typeface="Calibri"/>
              <a:buChar char="-"/>
            </a:pPr>
            <a:r>
              <a:rPr lang="en-US" sz="1600">
                <a:solidFill>
                  <a:srgbClr val="212529"/>
                </a:solidFill>
              </a:rPr>
              <a:t>Use the new organization of </a:t>
            </a:r>
            <a:r>
              <a:rPr lang="en-US" sz="1600" dirty="0">
                <a:solidFill>
                  <a:srgbClr val="212529"/>
                </a:solidFill>
              </a:rPr>
              <a:t>production, </a:t>
            </a:r>
          </a:p>
          <a:p>
            <a:pPr marL="285750" indent="-285750">
              <a:buFont typeface="Calibri"/>
              <a:buChar char="-"/>
            </a:pPr>
            <a:r>
              <a:rPr lang="en-US" sz="1600">
                <a:solidFill>
                  <a:srgbClr val="212529"/>
                </a:solidFill>
              </a:rPr>
              <a:t>Opening new markets and sources of raw materials</a:t>
            </a:r>
          </a:p>
        </p:txBody>
      </p:sp>
      <p:sp>
        <p:nvSpPr>
          <p:cNvPr id="15" name="TextBox 14">
            <a:extLst>
              <a:ext uri="{FF2B5EF4-FFF2-40B4-BE49-F238E27FC236}">
                <a16:creationId xmlns:a16="http://schemas.microsoft.com/office/drawing/2014/main" id="{B0A7C0A3-F05F-B7F0-9A3E-AAB54E38FD7B}"/>
              </a:ext>
            </a:extLst>
          </p:cNvPr>
          <p:cNvSpPr txBox="1"/>
          <p:nvPr/>
        </p:nvSpPr>
        <p:spPr>
          <a:xfrm>
            <a:off x="5524500" y="4559710"/>
            <a:ext cx="31401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INNOVATION consists of: </a:t>
            </a:r>
            <a:endParaRPr lang="en-US" b="1" dirty="0"/>
          </a:p>
        </p:txBody>
      </p:sp>
    </p:spTree>
    <p:extLst>
      <p:ext uri="{BB962C8B-B14F-4D97-AF65-F5344CB8AC3E}">
        <p14:creationId xmlns:p14="http://schemas.microsoft.com/office/powerpoint/2010/main" val="212901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8386A0-B669-86E4-3E6E-B32EB2CE4C22}"/>
              </a:ext>
            </a:extLst>
          </p:cNvPr>
          <p:cNvSpPr>
            <a:spLocks noGrp="1"/>
          </p:cNvSpPr>
          <p:nvPr>
            <p:ph type="sldNum" sz="quarter" idx="12"/>
          </p:nvPr>
        </p:nvSpPr>
        <p:spPr/>
        <p:txBody>
          <a:bodyPr/>
          <a:lstStyle/>
          <a:p>
            <a:fld id="{999D6305-5EC4-4F20-B50E-C3A3CD93D5CC}" type="slidenum">
              <a:rPr lang="en-IN" dirty="0" smtClean="0"/>
              <a:t>16</a:t>
            </a:fld>
            <a:endParaRPr lang="en-IN"/>
          </a:p>
        </p:txBody>
      </p:sp>
      <p:sp>
        <p:nvSpPr>
          <p:cNvPr id="6" name="Title 1">
            <a:extLst>
              <a:ext uri="{FF2B5EF4-FFF2-40B4-BE49-F238E27FC236}">
                <a16:creationId xmlns:a16="http://schemas.microsoft.com/office/drawing/2014/main" id="{A95FB530-6F4E-A00D-B0F2-051351B83D9E}"/>
              </a:ext>
            </a:extLst>
          </p:cNvPr>
          <p:cNvSpPr>
            <a:spLocks noGrp="1"/>
          </p:cNvSpPr>
          <p:nvPr>
            <p:ph type="title"/>
          </p:nvPr>
        </p:nvSpPr>
        <p:spPr>
          <a:xfrm>
            <a:off x="1042527" y="-6017"/>
            <a:ext cx="10515600" cy="1325563"/>
          </a:xfrm>
        </p:spPr>
        <p:txBody>
          <a:bodyPr>
            <a:normAutofit/>
          </a:bodyPr>
          <a:lstStyle/>
          <a:p>
            <a:r>
              <a:rPr lang="en-IN" sz="4000" dirty="0">
                <a:ea typeface="Calibri Light"/>
                <a:cs typeface="Calibri Light"/>
              </a:rPr>
              <a:t>Model of Economic Growth</a:t>
            </a:r>
          </a:p>
        </p:txBody>
      </p:sp>
      <p:sp>
        <p:nvSpPr>
          <p:cNvPr id="2" name="TextBox 1">
            <a:extLst>
              <a:ext uri="{FF2B5EF4-FFF2-40B4-BE49-F238E27FC236}">
                <a16:creationId xmlns:a16="http://schemas.microsoft.com/office/drawing/2014/main" id="{E6059CA8-929C-3DFE-91F9-0683AF019B99}"/>
              </a:ext>
            </a:extLst>
          </p:cNvPr>
          <p:cNvSpPr txBox="1"/>
          <p:nvPr/>
        </p:nvSpPr>
        <p:spPr>
          <a:xfrm>
            <a:off x="3788799" y="1813745"/>
            <a:ext cx="57951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Schumpeter’s Theory of Economic Evolution</a:t>
            </a:r>
          </a:p>
        </p:txBody>
      </p:sp>
      <p:sp>
        <p:nvSpPr>
          <p:cNvPr id="7" name="Arrow: Right 6">
            <a:extLst>
              <a:ext uri="{FF2B5EF4-FFF2-40B4-BE49-F238E27FC236}">
                <a16:creationId xmlns:a16="http://schemas.microsoft.com/office/drawing/2014/main" id="{54FC724D-1586-F888-FD3E-E45D7CB47694}"/>
              </a:ext>
            </a:extLst>
          </p:cNvPr>
          <p:cNvSpPr/>
          <p:nvPr/>
        </p:nvSpPr>
        <p:spPr>
          <a:xfrm>
            <a:off x="3586162" y="4238624"/>
            <a:ext cx="1144536" cy="2464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D10E5B8-9DBD-0C6E-45D2-A2318F4A9CA0}"/>
              </a:ext>
            </a:extLst>
          </p:cNvPr>
          <p:cNvSpPr txBox="1"/>
          <p:nvPr/>
        </p:nvSpPr>
        <p:spPr>
          <a:xfrm>
            <a:off x="1169424" y="2155723"/>
            <a:ext cx="773306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212529"/>
                </a:solidFill>
                <a:ea typeface="Calibri"/>
              </a:rPr>
              <a:t>Development in his theory was - An</a:t>
            </a:r>
            <a:r>
              <a:rPr lang="en-US" sz="1600" b="1" dirty="0">
                <a:solidFill>
                  <a:srgbClr val="212529"/>
                </a:solidFill>
                <a:ea typeface="Calibri"/>
              </a:rPr>
              <a:t> ENTRAUPRENURE </a:t>
            </a:r>
            <a:r>
              <a:rPr lang="en-US" sz="1600" dirty="0">
                <a:solidFill>
                  <a:srgbClr val="212529"/>
                </a:solidFill>
                <a:ea typeface="Calibri"/>
              </a:rPr>
              <a:t>is an </a:t>
            </a:r>
            <a:r>
              <a:rPr lang="en-US" sz="1600" b="1" dirty="0">
                <a:solidFill>
                  <a:srgbClr val="212529"/>
                </a:solidFill>
                <a:ea typeface="Calibri"/>
              </a:rPr>
              <a:t>economic entity,</a:t>
            </a:r>
            <a:r>
              <a:rPr lang="en-US" sz="1600" dirty="0">
                <a:solidFill>
                  <a:srgbClr val="212529"/>
                </a:solidFill>
                <a:ea typeface="Calibri"/>
              </a:rPr>
              <a:t> which is different from the capitalist and the worker. It has a </a:t>
            </a:r>
            <a:r>
              <a:rPr lang="en-US" sz="1600" b="1" dirty="0">
                <a:solidFill>
                  <a:srgbClr val="212529"/>
                </a:solidFill>
                <a:ea typeface="Calibri"/>
              </a:rPr>
              <a:t>'special gift', </a:t>
            </a:r>
            <a:r>
              <a:rPr lang="en-US" sz="1600" dirty="0">
                <a:solidFill>
                  <a:srgbClr val="212529"/>
                </a:solidFill>
                <a:ea typeface="Calibri"/>
              </a:rPr>
              <a:t>a character feature of human nature which does not depend on class or social status.</a:t>
            </a:r>
            <a:endParaRPr lang="en-US" sz="1600" b="1" dirty="0">
              <a:solidFill>
                <a:srgbClr val="212529"/>
              </a:solidFill>
              <a:ea typeface="Calibri"/>
              <a:cs typeface="Calibri"/>
            </a:endParaRPr>
          </a:p>
        </p:txBody>
      </p:sp>
      <p:sp>
        <p:nvSpPr>
          <p:cNvPr id="12" name="TextBox 11">
            <a:extLst>
              <a:ext uri="{FF2B5EF4-FFF2-40B4-BE49-F238E27FC236}">
                <a16:creationId xmlns:a16="http://schemas.microsoft.com/office/drawing/2014/main" id="{299B03CC-B1A7-ED81-697D-101C45FE6CDF}"/>
              </a:ext>
            </a:extLst>
          </p:cNvPr>
          <p:cNvSpPr txBox="1"/>
          <p:nvPr/>
        </p:nvSpPr>
        <p:spPr>
          <a:xfrm>
            <a:off x="234438" y="3205316"/>
            <a:ext cx="316567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212529"/>
                </a:solidFill>
                <a:ea typeface="Calibri"/>
              </a:rPr>
              <a:t>This type of character includes the following features: </a:t>
            </a:r>
            <a:endParaRPr lang="en-US" sz="1600"/>
          </a:p>
        </p:txBody>
      </p:sp>
      <p:sp>
        <p:nvSpPr>
          <p:cNvPr id="13" name="TextBox 12">
            <a:extLst>
              <a:ext uri="{FF2B5EF4-FFF2-40B4-BE49-F238E27FC236}">
                <a16:creationId xmlns:a16="http://schemas.microsoft.com/office/drawing/2014/main" id="{9AC51AA6-F0E4-63D5-1FB4-59B98F167B3F}"/>
              </a:ext>
            </a:extLst>
          </p:cNvPr>
          <p:cNvSpPr txBox="1"/>
          <p:nvPr/>
        </p:nvSpPr>
        <p:spPr>
          <a:xfrm>
            <a:off x="189271" y="3900949"/>
            <a:ext cx="2774233"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600" dirty="0">
                <a:solidFill>
                  <a:srgbClr val="212529"/>
                </a:solidFill>
              </a:rPr>
              <a:t>Self-reliance</a:t>
            </a:r>
            <a:endParaRPr lang="en-US" sz="1600" dirty="0"/>
          </a:p>
          <a:p>
            <a:pPr marL="285750" indent="-285750">
              <a:buFont typeface="Arial" panose="020B0604020202020204" pitchFamily="34" charset="0"/>
              <a:buChar char="•"/>
            </a:pPr>
            <a:r>
              <a:rPr lang="en-US" sz="1600" dirty="0">
                <a:solidFill>
                  <a:srgbClr val="212529"/>
                </a:solidFill>
              </a:rPr>
              <a:t>Preference for risk</a:t>
            </a:r>
            <a:endParaRPr lang="en-US" sz="1600" dirty="0">
              <a:solidFill>
                <a:srgbClr val="212529"/>
              </a:solidFill>
              <a:ea typeface="Calibri" panose="020F0502020204030204"/>
              <a:cs typeface="Calibri" panose="020F0502020204030204"/>
            </a:endParaRPr>
          </a:p>
          <a:p>
            <a:pPr marL="285750" indent="-285750">
              <a:buFont typeface="Arial" panose="020B0604020202020204" pitchFamily="34" charset="0"/>
              <a:buChar char="•"/>
            </a:pPr>
            <a:r>
              <a:rPr lang="en-US" sz="1600" dirty="0">
                <a:solidFill>
                  <a:srgbClr val="212529"/>
                </a:solidFill>
              </a:rPr>
              <a:t>The value of own independence</a:t>
            </a:r>
            <a:endParaRPr lang="en-US" sz="1600" dirty="0">
              <a:solidFill>
                <a:srgbClr val="212529"/>
              </a:solidFill>
              <a:ea typeface="Calibri" panose="020F0502020204030204"/>
              <a:cs typeface="Calibri" panose="020F0502020204030204"/>
            </a:endParaRPr>
          </a:p>
          <a:p>
            <a:pPr marL="285750" indent="-285750">
              <a:buFont typeface="Arial" panose="020B0604020202020204" pitchFamily="34" charset="0"/>
              <a:buChar char="•"/>
            </a:pPr>
            <a:r>
              <a:rPr lang="en-US" sz="1600" dirty="0">
                <a:solidFill>
                  <a:srgbClr val="212529"/>
                </a:solidFill>
              </a:rPr>
              <a:t>Focus on own opinion</a:t>
            </a:r>
            <a:endParaRPr lang="en-US" sz="1600" dirty="0">
              <a:solidFill>
                <a:srgbClr val="212529"/>
              </a:solidFill>
              <a:ea typeface="Calibri" panose="020F0502020204030204"/>
              <a:cs typeface="Calibri" panose="020F0502020204030204"/>
            </a:endParaRPr>
          </a:p>
          <a:p>
            <a:pPr marL="285750" indent="-285750">
              <a:buFont typeface="Arial" panose="020B0604020202020204" pitchFamily="34" charset="0"/>
              <a:buChar char="•"/>
            </a:pPr>
            <a:r>
              <a:rPr lang="en-US" sz="1600" dirty="0">
                <a:solidFill>
                  <a:srgbClr val="212529"/>
                </a:solidFill>
              </a:rPr>
              <a:t>The need to achieve success</a:t>
            </a:r>
            <a:r>
              <a:rPr lang="en-US" sz="1600" dirty="0">
                <a:solidFill>
                  <a:srgbClr val="212529"/>
                </a:solidFill>
                <a:ea typeface="Calibri"/>
              </a:rPr>
              <a:t>   </a:t>
            </a:r>
            <a:endParaRPr lang="en-US" sz="1600" dirty="0">
              <a:solidFill>
                <a:srgbClr val="000000"/>
              </a:solidFill>
              <a:ea typeface="Calibri"/>
            </a:endParaRPr>
          </a:p>
          <a:p>
            <a:pPr marL="285750" indent="-285750">
              <a:buFont typeface="Arial" panose="020B0604020202020204" pitchFamily="34" charset="0"/>
              <a:buChar char="•"/>
            </a:pPr>
            <a:r>
              <a:rPr lang="en-US" sz="1600" dirty="0">
                <a:solidFill>
                  <a:srgbClr val="212529"/>
                </a:solidFill>
                <a:ea typeface="Calibri"/>
              </a:rPr>
              <a:t>Desire for innovation</a:t>
            </a:r>
            <a:endParaRPr lang="en-US" sz="1600">
              <a:ea typeface="Calibri" panose="020F0502020204030204"/>
              <a:cs typeface="Calibri" panose="020F0502020204030204"/>
            </a:endParaRPr>
          </a:p>
        </p:txBody>
      </p:sp>
      <p:sp>
        <p:nvSpPr>
          <p:cNvPr id="20" name="TextBox 19">
            <a:extLst>
              <a:ext uri="{FF2B5EF4-FFF2-40B4-BE49-F238E27FC236}">
                <a16:creationId xmlns:a16="http://schemas.microsoft.com/office/drawing/2014/main" id="{9F962400-1FC2-263B-AC6C-BF45173C6C1D}"/>
              </a:ext>
            </a:extLst>
          </p:cNvPr>
          <p:cNvSpPr txBox="1"/>
          <p:nvPr/>
        </p:nvSpPr>
        <p:spPr>
          <a:xfrm>
            <a:off x="3732263" y="3951337"/>
            <a:ext cx="106925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i="1">
                <a:ea typeface="Calibri"/>
                <a:cs typeface="Calibri"/>
              </a:rPr>
              <a:t>PROFIT</a:t>
            </a:r>
            <a:endParaRPr lang="en-US" sz="1600" b="1" i="1"/>
          </a:p>
        </p:txBody>
      </p:sp>
      <p:sp>
        <p:nvSpPr>
          <p:cNvPr id="25" name="Oval 24">
            <a:extLst>
              <a:ext uri="{FF2B5EF4-FFF2-40B4-BE49-F238E27FC236}">
                <a16:creationId xmlns:a16="http://schemas.microsoft.com/office/drawing/2014/main" id="{D2FB3DCC-D2AC-7607-0237-221625E7B390}"/>
              </a:ext>
            </a:extLst>
          </p:cNvPr>
          <p:cNvSpPr/>
          <p:nvPr/>
        </p:nvSpPr>
        <p:spPr>
          <a:xfrm>
            <a:off x="2781299" y="4643437"/>
            <a:ext cx="1104900" cy="933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ea typeface="Calibri"/>
                <a:cs typeface="Calibri"/>
              </a:rPr>
              <a:t>New combination of  products</a:t>
            </a:r>
            <a:endParaRPr lang="en-US" sz="900" dirty="0"/>
          </a:p>
        </p:txBody>
      </p:sp>
      <p:sp>
        <p:nvSpPr>
          <p:cNvPr id="26" name="Oval 25">
            <a:extLst>
              <a:ext uri="{FF2B5EF4-FFF2-40B4-BE49-F238E27FC236}">
                <a16:creationId xmlns:a16="http://schemas.microsoft.com/office/drawing/2014/main" id="{749E8103-B2EB-B327-4CCA-6CE524FB1292}"/>
              </a:ext>
            </a:extLst>
          </p:cNvPr>
          <p:cNvSpPr/>
          <p:nvPr/>
        </p:nvSpPr>
        <p:spPr>
          <a:xfrm>
            <a:off x="3695699" y="4643437"/>
            <a:ext cx="1104900" cy="933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dirty="0">
                <a:ea typeface="Calibri"/>
                <a:cs typeface="Calibri"/>
              </a:rPr>
              <a:t>New methods of  production</a:t>
            </a:r>
            <a:endParaRPr lang="en-US" sz="900" dirty="0"/>
          </a:p>
        </p:txBody>
      </p:sp>
      <p:sp>
        <p:nvSpPr>
          <p:cNvPr id="27" name="Oval 26">
            <a:extLst>
              <a:ext uri="{FF2B5EF4-FFF2-40B4-BE49-F238E27FC236}">
                <a16:creationId xmlns:a16="http://schemas.microsoft.com/office/drawing/2014/main" id="{7AE59838-01EC-DCBC-B326-3930B0B2092B}"/>
              </a:ext>
            </a:extLst>
          </p:cNvPr>
          <p:cNvSpPr/>
          <p:nvPr/>
        </p:nvSpPr>
        <p:spPr>
          <a:xfrm>
            <a:off x="4581524" y="4643437"/>
            <a:ext cx="1104900" cy="933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dirty="0">
                <a:ea typeface="Calibri"/>
                <a:cs typeface="Calibri"/>
              </a:rPr>
              <a:t>Expand new markets</a:t>
            </a:r>
            <a:endParaRPr lang="en-US" dirty="0"/>
          </a:p>
        </p:txBody>
      </p:sp>
      <p:sp>
        <p:nvSpPr>
          <p:cNvPr id="28" name="Oval 27">
            <a:extLst>
              <a:ext uri="{FF2B5EF4-FFF2-40B4-BE49-F238E27FC236}">
                <a16:creationId xmlns:a16="http://schemas.microsoft.com/office/drawing/2014/main" id="{5AFB64BF-E22F-01D2-E36F-91F0C8F450F0}"/>
              </a:ext>
            </a:extLst>
          </p:cNvPr>
          <p:cNvSpPr/>
          <p:nvPr/>
        </p:nvSpPr>
        <p:spPr>
          <a:xfrm>
            <a:off x="3695699" y="5414962"/>
            <a:ext cx="1181100" cy="990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dirty="0">
                <a:ea typeface="Calibri"/>
                <a:cs typeface="Calibri"/>
              </a:rPr>
              <a:t>New forms of management</a:t>
            </a:r>
          </a:p>
        </p:txBody>
      </p:sp>
      <p:pic>
        <p:nvPicPr>
          <p:cNvPr id="29" name="Picture 28">
            <a:extLst>
              <a:ext uri="{FF2B5EF4-FFF2-40B4-BE49-F238E27FC236}">
                <a16:creationId xmlns:a16="http://schemas.microsoft.com/office/drawing/2014/main" id="{332AE31A-666F-A91A-605C-EF077865BF4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956505" y="4289227"/>
            <a:ext cx="2743199" cy="2089546"/>
          </a:xfrm>
          <a:prstGeom prst="rect">
            <a:avLst/>
          </a:prstGeom>
        </p:spPr>
      </p:pic>
      <p:sp>
        <p:nvSpPr>
          <p:cNvPr id="32" name="TextBox 31">
            <a:extLst>
              <a:ext uri="{FF2B5EF4-FFF2-40B4-BE49-F238E27FC236}">
                <a16:creationId xmlns:a16="http://schemas.microsoft.com/office/drawing/2014/main" id="{C09BC4D5-1D6E-F077-D86E-71B4CAAEC882}"/>
              </a:ext>
            </a:extLst>
          </p:cNvPr>
          <p:cNvSpPr txBox="1"/>
          <p:nvPr/>
        </p:nvSpPr>
        <p:spPr>
          <a:xfrm>
            <a:off x="9421760" y="3602293"/>
            <a:ext cx="2419350"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a:latin typeface="Calibri "/>
                <a:cs typeface="Calibri"/>
              </a:rPr>
              <a:t>Entrepreneur </a:t>
            </a:r>
            <a:r>
              <a:rPr lang="en-US" sz="1600" b="1" dirty="0">
                <a:latin typeface="Calibri "/>
                <a:cs typeface="Calibri"/>
              </a:rPr>
              <a:t>innovated to earn profits</a:t>
            </a:r>
            <a:r>
              <a:rPr lang="en-US" sz="1600" dirty="0">
                <a:latin typeface="Calibri "/>
                <a:cs typeface="Calibri"/>
              </a:rPr>
              <a:t>. Under competitive equilibrium, the </a:t>
            </a:r>
            <a:r>
              <a:rPr lang="en-US" sz="1600" b="1" dirty="0">
                <a:latin typeface="Calibri "/>
                <a:cs typeface="Calibri"/>
              </a:rPr>
              <a:t>price of each product just equals its cost of production </a:t>
            </a:r>
            <a:r>
              <a:rPr lang="en-US" sz="1600" dirty="0">
                <a:latin typeface="Calibri "/>
                <a:cs typeface="Calibri"/>
              </a:rPr>
              <a:t>and there is </a:t>
            </a:r>
            <a:r>
              <a:rPr lang="en-US" sz="1600" b="1" dirty="0">
                <a:latin typeface="Calibri "/>
                <a:cs typeface="Calibri"/>
              </a:rPr>
              <a:t>no profit.</a:t>
            </a:r>
            <a:r>
              <a:rPr lang="en-US" sz="1600" dirty="0">
                <a:latin typeface="Calibri "/>
                <a:cs typeface="Calibri"/>
              </a:rPr>
              <a:t> Profits arise due to dynamic changes resulting from an </a:t>
            </a:r>
            <a:r>
              <a:rPr lang="en-US" sz="1600" b="1" dirty="0">
                <a:latin typeface="Calibri "/>
                <a:cs typeface="Calibri"/>
              </a:rPr>
              <a:t>innovation and exist till the innovation becomes general.</a:t>
            </a:r>
          </a:p>
        </p:txBody>
      </p:sp>
      <p:pic>
        <p:nvPicPr>
          <p:cNvPr id="33" name="Picture 32" descr="Innovation : définition et mesure - 1 - La destruction créatrice">
            <a:extLst>
              <a:ext uri="{FF2B5EF4-FFF2-40B4-BE49-F238E27FC236}">
                <a16:creationId xmlns:a16="http://schemas.microsoft.com/office/drawing/2014/main" id="{6A5D736F-C34E-5B7F-00CD-3FDE8B65CB45}"/>
              </a:ext>
            </a:extLst>
          </p:cNvPr>
          <p:cNvPicPr>
            <a:picLocks noChangeAspect="1"/>
          </p:cNvPicPr>
          <p:nvPr/>
        </p:nvPicPr>
        <p:blipFill>
          <a:blip r:embed="rId4"/>
          <a:stretch>
            <a:fillRect/>
          </a:stretch>
        </p:blipFill>
        <p:spPr>
          <a:xfrm>
            <a:off x="5505450" y="2952750"/>
            <a:ext cx="895350" cy="1162050"/>
          </a:xfrm>
          <a:prstGeom prst="rect">
            <a:avLst/>
          </a:prstGeom>
        </p:spPr>
      </p:pic>
      <p:sp>
        <p:nvSpPr>
          <p:cNvPr id="9" name="Thought Bubble: Cloud 8">
            <a:extLst>
              <a:ext uri="{FF2B5EF4-FFF2-40B4-BE49-F238E27FC236}">
                <a16:creationId xmlns:a16="http://schemas.microsoft.com/office/drawing/2014/main" id="{DF386CD9-3296-3DB0-EF33-46E4A3956139}"/>
              </a:ext>
            </a:extLst>
          </p:cNvPr>
          <p:cNvSpPr/>
          <p:nvPr/>
        </p:nvSpPr>
        <p:spPr>
          <a:xfrm>
            <a:off x="9077325" y="1719262"/>
            <a:ext cx="3000374" cy="170497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ea typeface="Calibri"/>
                <a:cs typeface="Calibri"/>
              </a:rPr>
              <a:t>Did you know? </a:t>
            </a:r>
            <a:endParaRPr lang="en-US" dirty="0"/>
          </a:p>
          <a:p>
            <a:pPr algn="ctr"/>
            <a:r>
              <a:rPr lang="en-US" sz="1400" dirty="0">
                <a:ea typeface="Calibri"/>
                <a:cs typeface="Calibri"/>
              </a:rPr>
              <a:t>He used to call dismantling of long term practices as </a:t>
            </a:r>
            <a:r>
              <a:rPr lang="en-US" sz="1400" b="1" dirty="0">
                <a:ea typeface="Calibri"/>
                <a:cs typeface="Calibri"/>
              </a:rPr>
              <a:t>CREATIVE DISTRUCTION</a:t>
            </a:r>
            <a:endParaRPr lang="en-US" b="1">
              <a:ea typeface="Calibri"/>
              <a:cs typeface="Calibri"/>
            </a:endParaRPr>
          </a:p>
        </p:txBody>
      </p:sp>
      <p:cxnSp>
        <p:nvCxnSpPr>
          <p:cNvPr id="10" name="Connector: Curved 9">
            <a:extLst>
              <a:ext uri="{FF2B5EF4-FFF2-40B4-BE49-F238E27FC236}">
                <a16:creationId xmlns:a16="http://schemas.microsoft.com/office/drawing/2014/main" id="{713004C7-AC64-8758-B6DA-47EC7770F562}"/>
              </a:ext>
            </a:extLst>
          </p:cNvPr>
          <p:cNvCxnSpPr/>
          <p:nvPr/>
        </p:nvCxnSpPr>
        <p:spPr>
          <a:xfrm>
            <a:off x="8505825" y="3829050"/>
            <a:ext cx="914400" cy="91440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2C1E549-0E4C-4C70-78C3-99586A23319D}"/>
              </a:ext>
            </a:extLst>
          </p:cNvPr>
          <p:cNvSpPr txBox="1"/>
          <p:nvPr/>
        </p:nvSpPr>
        <p:spPr>
          <a:xfrm>
            <a:off x="7267575" y="3533774"/>
            <a:ext cx="204787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ea typeface="Calibri"/>
                <a:cs typeface="Calibri"/>
              </a:rPr>
              <a:t>Example: Internet</a:t>
            </a:r>
            <a:endParaRPr lang="en-US" sz="1600" i="1" dirty="0"/>
          </a:p>
        </p:txBody>
      </p:sp>
    </p:spTree>
    <p:extLst>
      <p:ext uri="{BB962C8B-B14F-4D97-AF65-F5344CB8AC3E}">
        <p14:creationId xmlns:p14="http://schemas.microsoft.com/office/powerpoint/2010/main" val="683626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peech Bubble: Rectangle with Corners Rounded 11">
            <a:extLst>
              <a:ext uri="{FF2B5EF4-FFF2-40B4-BE49-F238E27FC236}">
                <a16:creationId xmlns:a16="http://schemas.microsoft.com/office/drawing/2014/main" id="{B8D9E65F-5D06-ADE0-5C51-02E95DEC3BF6}"/>
              </a:ext>
            </a:extLst>
          </p:cNvPr>
          <p:cNvSpPr/>
          <p:nvPr/>
        </p:nvSpPr>
        <p:spPr>
          <a:xfrm>
            <a:off x="147637" y="2281237"/>
            <a:ext cx="3152775" cy="1190625"/>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2E50C45-BB37-A6A5-ACC2-74574CB78C6F}"/>
              </a:ext>
            </a:extLst>
          </p:cNvPr>
          <p:cNvSpPr>
            <a:spLocks noGrp="1"/>
          </p:cNvSpPr>
          <p:nvPr>
            <p:ph type="sldNum" sz="quarter" idx="12"/>
          </p:nvPr>
        </p:nvSpPr>
        <p:spPr/>
        <p:txBody>
          <a:bodyPr/>
          <a:lstStyle/>
          <a:p>
            <a:fld id="{999D6305-5EC4-4F20-B50E-C3A3CD93D5CC}" type="slidenum">
              <a:rPr lang="en-IN" smtClean="0"/>
              <a:t>17</a:t>
            </a:fld>
            <a:endParaRPr lang="en-IN"/>
          </a:p>
        </p:txBody>
      </p:sp>
      <p:sp>
        <p:nvSpPr>
          <p:cNvPr id="6" name="Title 1">
            <a:extLst>
              <a:ext uri="{FF2B5EF4-FFF2-40B4-BE49-F238E27FC236}">
                <a16:creationId xmlns:a16="http://schemas.microsoft.com/office/drawing/2014/main" id="{FC88A140-CBA7-BBA1-59BD-DB72DCC1CAF9}"/>
              </a:ext>
            </a:extLst>
          </p:cNvPr>
          <p:cNvSpPr>
            <a:spLocks noGrp="1"/>
          </p:cNvSpPr>
          <p:nvPr>
            <p:ph type="title"/>
          </p:nvPr>
        </p:nvSpPr>
        <p:spPr>
          <a:xfrm>
            <a:off x="1013952" y="-139367"/>
            <a:ext cx="10515600" cy="1325563"/>
          </a:xfrm>
        </p:spPr>
        <p:txBody>
          <a:bodyPr>
            <a:normAutofit/>
          </a:bodyPr>
          <a:lstStyle/>
          <a:p>
            <a:r>
              <a:rPr lang="en-IN" sz="4000" dirty="0">
                <a:ea typeface="Calibri Light"/>
                <a:cs typeface="Calibri Light"/>
              </a:rPr>
              <a:t>Location Theory </a:t>
            </a:r>
          </a:p>
        </p:txBody>
      </p:sp>
      <p:sp>
        <p:nvSpPr>
          <p:cNvPr id="7" name="TextBox 6">
            <a:extLst>
              <a:ext uri="{FF2B5EF4-FFF2-40B4-BE49-F238E27FC236}">
                <a16:creationId xmlns:a16="http://schemas.microsoft.com/office/drawing/2014/main" id="{9D78D165-099C-581F-411E-63F36E808818}"/>
              </a:ext>
            </a:extLst>
          </p:cNvPr>
          <p:cNvSpPr txBox="1"/>
          <p:nvPr/>
        </p:nvSpPr>
        <p:spPr>
          <a:xfrm>
            <a:off x="4486275" y="790575"/>
            <a:ext cx="75057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ea typeface="Calibri"/>
              </a:rPr>
              <a:t>The analysis of land use patterns has long been one of geography’s basic concerns. </a:t>
            </a:r>
            <a:endParaRPr lang="en-US" sz="1600" i="1"/>
          </a:p>
        </p:txBody>
      </p:sp>
      <p:sp>
        <p:nvSpPr>
          <p:cNvPr id="8" name="TextBox 7">
            <a:extLst>
              <a:ext uri="{FF2B5EF4-FFF2-40B4-BE49-F238E27FC236}">
                <a16:creationId xmlns:a16="http://schemas.microsoft.com/office/drawing/2014/main" id="{90FC56A0-DC55-BC5A-A4A3-E1D3E60BF9EB}"/>
              </a:ext>
            </a:extLst>
          </p:cNvPr>
          <p:cNvSpPr txBox="1"/>
          <p:nvPr/>
        </p:nvSpPr>
        <p:spPr>
          <a:xfrm>
            <a:off x="1228724" y="1266825"/>
            <a:ext cx="104155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0070C0"/>
                </a:solidFill>
                <a:ea typeface="Calibri"/>
                <a:cs typeface="Calibri"/>
              </a:rPr>
              <a:t>Ever thought why Connaught Place in Delhi or any other city center is hustling bustling with people and tall commercial buildings?</a:t>
            </a:r>
          </a:p>
        </p:txBody>
      </p:sp>
      <p:sp>
        <p:nvSpPr>
          <p:cNvPr id="9" name="TextBox 8">
            <a:extLst>
              <a:ext uri="{FF2B5EF4-FFF2-40B4-BE49-F238E27FC236}">
                <a16:creationId xmlns:a16="http://schemas.microsoft.com/office/drawing/2014/main" id="{130286AE-F641-EA24-740F-2E521EED6AEC}"/>
              </a:ext>
            </a:extLst>
          </p:cNvPr>
          <p:cNvSpPr txBox="1"/>
          <p:nvPr/>
        </p:nvSpPr>
        <p:spPr>
          <a:xfrm>
            <a:off x="5114925" y="1719262"/>
            <a:ext cx="19669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BID-RENT CURVE</a:t>
            </a:r>
            <a:endParaRPr lang="en-US" b="1" dirty="0"/>
          </a:p>
        </p:txBody>
      </p:sp>
      <p:sp>
        <p:nvSpPr>
          <p:cNvPr id="10" name="TextBox 9">
            <a:extLst>
              <a:ext uri="{FF2B5EF4-FFF2-40B4-BE49-F238E27FC236}">
                <a16:creationId xmlns:a16="http://schemas.microsoft.com/office/drawing/2014/main" id="{A9CA90BB-3A90-7817-4C3F-FE70B5688656}"/>
              </a:ext>
            </a:extLst>
          </p:cNvPr>
          <p:cNvSpPr txBox="1"/>
          <p:nvPr/>
        </p:nvSpPr>
        <p:spPr>
          <a:xfrm>
            <a:off x="3371850" y="2009775"/>
            <a:ext cx="70866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Calibri"/>
                <a:ea typeface="Calibri"/>
                <a:cs typeface="Calibri"/>
              </a:rPr>
              <a:t>(Bidders bidding to get access to the land in exchange of rent)</a:t>
            </a:r>
          </a:p>
        </p:txBody>
      </p:sp>
      <p:sp>
        <p:nvSpPr>
          <p:cNvPr id="11" name="TextBox 10">
            <a:extLst>
              <a:ext uri="{FF2B5EF4-FFF2-40B4-BE49-F238E27FC236}">
                <a16:creationId xmlns:a16="http://schemas.microsoft.com/office/drawing/2014/main" id="{2888B19D-49E9-8DB0-E03C-BC462B7A7543}"/>
              </a:ext>
            </a:extLst>
          </p:cNvPr>
          <p:cNvSpPr txBox="1"/>
          <p:nvPr/>
        </p:nvSpPr>
        <p:spPr>
          <a:xfrm>
            <a:off x="295275" y="2400300"/>
            <a:ext cx="280035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i="1" dirty="0">
                <a:solidFill>
                  <a:srgbClr val="FFFFFF"/>
                </a:solidFill>
                <a:latin typeface="Calibri"/>
                <a:ea typeface="Calibri"/>
                <a:cs typeface="Calibri"/>
              </a:rPr>
              <a:t>The theory is based on  microeconomics concept and is taken from the work of </a:t>
            </a:r>
            <a:r>
              <a:rPr lang="en-US" sz="1400" b="1" i="1" dirty="0">
                <a:solidFill>
                  <a:srgbClr val="FFFFFF"/>
                </a:solidFill>
                <a:latin typeface="Calibri"/>
                <a:ea typeface="Calibri"/>
                <a:cs typeface="Calibri"/>
              </a:rPr>
              <a:t>Alonso (1964) &amp; Muth (1969).</a:t>
            </a:r>
          </a:p>
        </p:txBody>
      </p:sp>
      <p:pic>
        <p:nvPicPr>
          <p:cNvPr id="13" name="Picture 12" descr="A diagram of a circular object with red and green circles&#10;&#10;Description automatically generated">
            <a:extLst>
              <a:ext uri="{FF2B5EF4-FFF2-40B4-BE49-F238E27FC236}">
                <a16:creationId xmlns:a16="http://schemas.microsoft.com/office/drawing/2014/main" id="{355E7AB2-3D51-D370-0489-52B81F086150}"/>
              </a:ext>
            </a:extLst>
          </p:cNvPr>
          <p:cNvPicPr>
            <a:picLocks noChangeAspect="1"/>
          </p:cNvPicPr>
          <p:nvPr/>
        </p:nvPicPr>
        <p:blipFill>
          <a:blip r:embed="rId2"/>
          <a:stretch>
            <a:fillRect/>
          </a:stretch>
        </p:blipFill>
        <p:spPr>
          <a:xfrm>
            <a:off x="104775" y="3712092"/>
            <a:ext cx="4038600" cy="3005691"/>
          </a:xfrm>
          <a:prstGeom prst="rect">
            <a:avLst/>
          </a:prstGeom>
        </p:spPr>
      </p:pic>
      <p:sp>
        <p:nvSpPr>
          <p:cNvPr id="15" name="Arrow: Right 14">
            <a:extLst>
              <a:ext uri="{FF2B5EF4-FFF2-40B4-BE49-F238E27FC236}">
                <a16:creationId xmlns:a16="http://schemas.microsoft.com/office/drawing/2014/main" id="{5AED5EBC-067E-A784-29A7-960293993CD6}"/>
              </a:ext>
            </a:extLst>
          </p:cNvPr>
          <p:cNvSpPr/>
          <p:nvPr/>
        </p:nvSpPr>
        <p:spPr>
          <a:xfrm>
            <a:off x="3467099" y="2871787"/>
            <a:ext cx="333375" cy="247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3FF2478-3641-CB8F-A756-05054CC0B8A7}"/>
              </a:ext>
            </a:extLst>
          </p:cNvPr>
          <p:cNvSpPr/>
          <p:nvPr/>
        </p:nvSpPr>
        <p:spPr>
          <a:xfrm>
            <a:off x="3976687" y="2424112"/>
            <a:ext cx="1381125" cy="97155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ea typeface="Calibri"/>
                <a:cs typeface="Calibri"/>
              </a:rPr>
              <a:t>Land use pattern</a:t>
            </a:r>
            <a:endParaRPr lang="en-US" sz="1200" dirty="0">
              <a:solidFill>
                <a:srgbClr val="000000"/>
              </a:solidFill>
            </a:endParaRPr>
          </a:p>
        </p:txBody>
      </p:sp>
      <p:sp>
        <p:nvSpPr>
          <p:cNvPr id="17" name="Oval 16">
            <a:extLst>
              <a:ext uri="{FF2B5EF4-FFF2-40B4-BE49-F238E27FC236}">
                <a16:creationId xmlns:a16="http://schemas.microsoft.com/office/drawing/2014/main" id="{5F97D520-F35E-94EA-6B80-9C6B90554889}"/>
              </a:ext>
            </a:extLst>
          </p:cNvPr>
          <p:cNvSpPr/>
          <p:nvPr/>
        </p:nvSpPr>
        <p:spPr>
          <a:xfrm>
            <a:off x="3986212" y="3395662"/>
            <a:ext cx="1390650" cy="923925"/>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000000"/>
                </a:solidFill>
                <a:ea typeface="Calibri"/>
                <a:cs typeface="Calibri"/>
              </a:rPr>
              <a:t>Land Value</a:t>
            </a:r>
          </a:p>
        </p:txBody>
      </p:sp>
      <p:sp>
        <p:nvSpPr>
          <p:cNvPr id="18" name="Oval 17">
            <a:extLst>
              <a:ext uri="{FF2B5EF4-FFF2-40B4-BE49-F238E27FC236}">
                <a16:creationId xmlns:a16="http://schemas.microsoft.com/office/drawing/2014/main" id="{F5C72C32-87E4-5BD2-96E3-F44184354D7E}"/>
              </a:ext>
            </a:extLst>
          </p:cNvPr>
          <p:cNvSpPr/>
          <p:nvPr/>
        </p:nvSpPr>
        <p:spPr>
          <a:xfrm>
            <a:off x="4024312" y="4319587"/>
            <a:ext cx="1352550" cy="1057275"/>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000000"/>
                </a:solidFill>
                <a:ea typeface="Calibri"/>
                <a:cs typeface="Calibri"/>
              </a:rPr>
              <a:t>Accessibility</a:t>
            </a:r>
          </a:p>
        </p:txBody>
      </p:sp>
      <p:sp>
        <p:nvSpPr>
          <p:cNvPr id="19" name="TextBox 18">
            <a:extLst>
              <a:ext uri="{FF2B5EF4-FFF2-40B4-BE49-F238E27FC236}">
                <a16:creationId xmlns:a16="http://schemas.microsoft.com/office/drawing/2014/main" id="{28818B1D-B0C2-3D8A-D23C-D3F235641AE9}"/>
              </a:ext>
            </a:extLst>
          </p:cNvPr>
          <p:cNvSpPr txBox="1"/>
          <p:nvPr/>
        </p:nvSpPr>
        <p:spPr>
          <a:xfrm>
            <a:off x="3248025" y="2519362"/>
            <a:ext cx="196215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ea typeface="Calibri"/>
                <a:cs typeface="Calibri"/>
              </a:rPr>
              <a:t>Dependent </a:t>
            </a:r>
            <a:endParaRPr lang="en-US" sz="1100" dirty="0"/>
          </a:p>
        </p:txBody>
      </p:sp>
      <p:sp>
        <p:nvSpPr>
          <p:cNvPr id="20" name="Arrow: Right 19">
            <a:extLst>
              <a:ext uri="{FF2B5EF4-FFF2-40B4-BE49-F238E27FC236}">
                <a16:creationId xmlns:a16="http://schemas.microsoft.com/office/drawing/2014/main" id="{A5B7EACD-460B-8790-3EB6-D00F0463EC78}"/>
              </a:ext>
            </a:extLst>
          </p:cNvPr>
          <p:cNvSpPr/>
          <p:nvPr/>
        </p:nvSpPr>
        <p:spPr>
          <a:xfrm>
            <a:off x="3467099" y="3690937"/>
            <a:ext cx="333375" cy="247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AD70D9E5-2FEC-AD35-AED8-6F84B597D39B}"/>
              </a:ext>
            </a:extLst>
          </p:cNvPr>
          <p:cNvSpPr/>
          <p:nvPr/>
        </p:nvSpPr>
        <p:spPr>
          <a:xfrm>
            <a:off x="3467099" y="4595812"/>
            <a:ext cx="333375" cy="247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ACE061A-DCD1-39CE-A25D-DC5948018881}"/>
              </a:ext>
            </a:extLst>
          </p:cNvPr>
          <p:cNvSpPr txBox="1"/>
          <p:nvPr/>
        </p:nvSpPr>
        <p:spPr>
          <a:xfrm>
            <a:off x="5381625" y="2581275"/>
            <a:ext cx="6810375"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buAutoNum type="arabicPeriod"/>
            </a:pPr>
            <a:r>
              <a:rPr lang="en-US" sz="1600" b="1" dirty="0">
                <a:latin typeface="Calibri"/>
                <a:ea typeface="Calibri"/>
                <a:cs typeface="Calibri"/>
              </a:rPr>
              <a:t>Low Transportation Costs Near Central Business District (CBD):</a:t>
            </a:r>
            <a:endParaRPr lang="en-US" dirty="0">
              <a:latin typeface="Calibri"/>
              <a:ea typeface="Calibri"/>
              <a:cs typeface="Calibri"/>
            </a:endParaRPr>
          </a:p>
          <a:p>
            <a:pPr marL="742950" lvl="1" indent="-285750" algn="just">
              <a:buFont typeface="Arial"/>
              <a:buChar char="•"/>
            </a:pPr>
            <a:r>
              <a:rPr lang="en-US" sz="1600" dirty="0">
                <a:latin typeface="Calibri"/>
                <a:ea typeface="Calibri"/>
                <a:cs typeface="Calibri"/>
              </a:rPr>
              <a:t>Proximity to the CBD results in lower transportation costs for firms.</a:t>
            </a:r>
            <a:endParaRPr lang="en-US"/>
          </a:p>
          <a:p>
            <a:pPr marL="742950" lvl="1" indent="-285750" algn="just">
              <a:buFont typeface="Arial"/>
              <a:buChar char="•"/>
            </a:pPr>
            <a:r>
              <a:rPr lang="en-US" sz="1600" dirty="0">
                <a:latin typeface="Calibri"/>
                <a:ea typeface="Calibri"/>
                <a:cs typeface="Calibri"/>
              </a:rPr>
              <a:t>Businesses situated near the CBD find it cost-effective to operate due to reduced expenses associated with transportation.</a:t>
            </a:r>
          </a:p>
          <a:p>
            <a:pPr algn="just">
              <a:buAutoNum type="arabicPeriod"/>
            </a:pPr>
            <a:r>
              <a:rPr lang="en-US" sz="1600" b="1" dirty="0">
                <a:latin typeface="Calibri"/>
                <a:ea typeface="Calibri"/>
                <a:cs typeface="Calibri"/>
              </a:rPr>
              <a:t>Higher Costs with Distance:</a:t>
            </a:r>
          </a:p>
          <a:p>
            <a:pPr marL="742950" lvl="1" indent="-285750" algn="just">
              <a:buFont typeface="Arial"/>
              <a:buChar char="•"/>
            </a:pPr>
            <a:r>
              <a:rPr lang="en-US" sz="1600" dirty="0">
                <a:latin typeface="Calibri"/>
                <a:ea typeface="Calibri"/>
                <a:cs typeface="Calibri"/>
              </a:rPr>
              <a:t>As one moves farther away from the CBD, transportation costs tend to increase.</a:t>
            </a:r>
          </a:p>
          <a:p>
            <a:pPr marL="742950" lvl="1" indent="-285750" algn="just">
              <a:buFont typeface="Arial"/>
              <a:buChar char="•"/>
            </a:pPr>
            <a:r>
              <a:rPr lang="en-US" sz="1600" dirty="0">
                <a:latin typeface="Calibri"/>
                <a:ea typeface="Calibri"/>
                <a:cs typeface="Calibri"/>
              </a:rPr>
              <a:t>Firms and retailers located at greater distances from the CBD face higher transportation expenses, which can affect their profitability.</a:t>
            </a:r>
          </a:p>
          <a:p>
            <a:pPr algn="just">
              <a:buAutoNum type="arabicPeriod"/>
            </a:pPr>
            <a:r>
              <a:rPr lang="en-US" sz="1600" b="1" dirty="0">
                <a:latin typeface="Calibri"/>
                <a:ea typeface="Calibri"/>
                <a:cs typeface="Calibri"/>
              </a:rPr>
              <a:t>Value of Central Location:</a:t>
            </a:r>
          </a:p>
          <a:p>
            <a:pPr marL="742950" lvl="1" indent="-285750" algn="just">
              <a:buFont typeface="Arial"/>
              <a:buChar char="•"/>
            </a:pPr>
            <a:r>
              <a:rPr lang="en-US" sz="1600" dirty="0">
                <a:latin typeface="Calibri"/>
                <a:ea typeface="Calibri"/>
                <a:cs typeface="Calibri"/>
              </a:rPr>
              <a:t>Companies near the CBD are willing to pay premium prices for land in these central areas.</a:t>
            </a:r>
          </a:p>
          <a:p>
            <a:pPr marL="742950" lvl="1" indent="-285750" algn="just">
              <a:buFont typeface="Arial"/>
              <a:buChar char="•"/>
            </a:pPr>
            <a:r>
              <a:rPr lang="en-US" sz="1600" dirty="0">
                <a:latin typeface="Calibri"/>
                <a:ea typeface="Calibri"/>
                <a:cs typeface="Calibri"/>
              </a:rPr>
              <a:t>They do so because being centrally located helps minimize their transportation costs, making it economically advantageous.</a:t>
            </a:r>
          </a:p>
          <a:p>
            <a:pPr algn="just">
              <a:buAutoNum type="arabicPeriod"/>
            </a:pPr>
            <a:endParaRPr lang="en-US" sz="1600">
              <a:latin typeface="Calibri"/>
              <a:ea typeface="Calibri"/>
              <a:cs typeface="Calibri"/>
            </a:endParaRPr>
          </a:p>
          <a:p>
            <a:pPr algn="just"/>
            <a:endParaRPr lang="en-US" sz="1600">
              <a:latin typeface="Calibri"/>
              <a:ea typeface="Calibri"/>
              <a:cs typeface="Calibri"/>
            </a:endParaRPr>
          </a:p>
          <a:p>
            <a:pPr algn="just"/>
            <a:endParaRPr lang="en-US" sz="1600">
              <a:latin typeface="Calibri"/>
              <a:ea typeface="Calibri"/>
              <a:cs typeface="Calibri"/>
            </a:endParaRPr>
          </a:p>
          <a:p>
            <a:pPr algn="just"/>
            <a:endParaRPr lang="en-US" sz="1600">
              <a:latin typeface="Calibri"/>
              <a:ea typeface="Calibri"/>
              <a:cs typeface="Calibri"/>
            </a:endParaRPr>
          </a:p>
          <a:p>
            <a:pPr algn="just"/>
            <a:endParaRPr lang="en-US" sz="1600">
              <a:latin typeface="Calibri"/>
              <a:ea typeface="Calibri"/>
              <a:cs typeface="Calibri"/>
            </a:endParaRPr>
          </a:p>
          <a:p>
            <a:pPr algn="just"/>
            <a:endParaRPr lang="en-US" sz="1600">
              <a:latin typeface="Calibri"/>
              <a:ea typeface="Calibri"/>
              <a:cs typeface="Calibri"/>
            </a:endParaRPr>
          </a:p>
          <a:p>
            <a:pPr algn="just"/>
            <a:endParaRPr lang="en-US" sz="1600">
              <a:latin typeface="Calibri"/>
              <a:ea typeface="Calibri"/>
              <a:cs typeface="Calibri"/>
            </a:endParaRPr>
          </a:p>
          <a:p>
            <a:pPr algn="just"/>
            <a:endParaRPr lang="en-US" sz="1600">
              <a:latin typeface="Calibri"/>
              <a:ea typeface="Calibri"/>
              <a:cs typeface="Calibri"/>
            </a:endParaRPr>
          </a:p>
          <a:p>
            <a:pPr algn="just"/>
            <a:endParaRPr lang="en-US" sz="1600">
              <a:latin typeface="Calibri"/>
              <a:ea typeface="Calibri"/>
              <a:cs typeface="Calibri"/>
            </a:endParaRPr>
          </a:p>
          <a:p>
            <a:pPr algn="just"/>
            <a:endParaRPr lang="en-US" sz="1600">
              <a:latin typeface="Calibri"/>
              <a:ea typeface="Calibri"/>
              <a:cs typeface="Calibri"/>
            </a:endParaRPr>
          </a:p>
          <a:p>
            <a:pPr algn="just"/>
            <a:endParaRPr lang="en-US" sz="1600">
              <a:latin typeface="Calibri"/>
              <a:ea typeface="Calibri"/>
              <a:cs typeface="Calibri"/>
            </a:endParaRPr>
          </a:p>
          <a:p>
            <a:pPr algn="just"/>
            <a:endParaRPr lang="en-US" sz="1600">
              <a:latin typeface="Calibri"/>
              <a:ea typeface="Calibri"/>
              <a:cs typeface="Calibri"/>
            </a:endParaRPr>
          </a:p>
          <a:p>
            <a:pPr algn="just"/>
            <a:endParaRPr lang="en-US" sz="1600">
              <a:latin typeface="Calibri"/>
              <a:ea typeface="Calibri"/>
              <a:cs typeface="Calibri"/>
            </a:endParaRPr>
          </a:p>
        </p:txBody>
      </p:sp>
      <p:sp>
        <p:nvSpPr>
          <p:cNvPr id="2" name="TextBox 1">
            <a:extLst>
              <a:ext uri="{FF2B5EF4-FFF2-40B4-BE49-F238E27FC236}">
                <a16:creationId xmlns:a16="http://schemas.microsoft.com/office/drawing/2014/main" id="{119B86DE-F62F-2759-0954-FD21E504C40F}"/>
              </a:ext>
            </a:extLst>
          </p:cNvPr>
          <p:cNvSpPr txBox="1"/>
          <p:nvPr/>
        </p:nvSpPr>
        <p:spPr>
          <a:xfrm>
            <a:off x="7761339" y="2249129"/>
            <a:ext cx="37608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For Retail</a:t>
            </a:r>
            <a:endParaRPr lang="en-US" b="1" dirty="0"/>
          </a:p>
        </p:txBody>
      </p:sp>
    </p:spTree>
    <p:extLst>
      <p:ext uri="{BB962C8B-B14F-4D97-AF65-F5344CB8AC3E}">
        <p14:creationId xmlns:p14="http://schemas.microsoft.com/office/powerpoint/2010/main" val="2411200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6346C3-2B89-53BD-EE10-7B8FEFF924F2}"/>
              </a:ext>
            </a:extLst>
          </p:cNvPr>
          <p:cNvSpPr>
            <a:spLocks noGrp="1"/>
          </p:cNvSpPr>
          <p:nvPr>
            <p:ph type="sldNum" sz="quarter" idx="12"/>
          </p:nvPr>
        </p:nvSpPr>
        <p:spPr/>
        <p:txBody>
          <a:bodyPr/>
          <a:lstStyle/>
          <a:p>
            <a:fld id="{999D6305-5EC4-4F20-B50E-C3A3CD93D5CC}" type="slidenum">
              <a:rPr lang="en-IN" dirty="0" smtClean="0"/>
              <a:t>18</a:t>
            </a:fld>
            <a:endParaRPr lang="en-IN" dirty="0"/>
          </a:p>
        </p:txBody>
      </p:sp>
      <p:sp>
        <p:nvSpPr>
          <p:cNvPr id="6" name="Title 1">
            <a:extLst>
              <a:ext uri="{FF2B5EF4-FFF2-40B4-BE49-F238E27FC236}">
                <a16:creationId xmlns:a16="http://schemas.microsoft.com/office/drawing/2014/main" id="{CE126EE0-CCD0-2530-1843-1A645E728972}"/>
              </a:ext>
            </a:extLst>
          </p:cNvPr>
          <p:cNvSpPr txBox="1">
            <a:spLocks/>
          </p:cNvSpPr>
          <p:nvPr/>
        </p:nvSpPr>
        <p:spPr>
          <a:xfrm>
            <a:off x="940210" y="-4173"/>
            <a:ext cx="10515600" cy="1325563"/>
          </a:xfrm>
          <a:prstGeom prst="rect">
            <a:avLst/>
          </a:prstGeom>
        </p:spPr>
        <p:txBody>
          <a:bodyPr>
            <a:normAutofit/>
          </a:bodyPr>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r>
              <a:rPr lang="en-IN" dirty="0">
                <a:ea typeface="Calibri Light"/>
                <a:cs typeface="Calibri Light"/>
              </a:rPr>
              <a:t>Location Theory </a:t>
            </a:r>
          </a:p>
        </p:txBody>
      </p:sp>
      <p:sp>
        <p:nvSpPr>
          <p:cNvPr id="8" name="TextBox 7">
            <a:extLst>
              <a:ext uri="{FF2B5EF4-FFF2-40B4-BE49-F238E27FC236}">
                <a16:creationId xmlns:a16="http://schemas.microsoft.com/office/drawing/2014/main" id="{FEC104EA-694E-71D2-FD41-933F15B609C7}"/>
              </a:ext>
            </a:extLst>
          </p:cNvPr>
          <p:cNvSpPr txBox="1"/>
          <p:nvPr/>
        </p:nvSpPr>
        <p:spPr>
          <a:xfrm>
            <a:off x="4979732" y="293585"/>
            <a:ext cx="19669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BID-RENT CURVE</a:t>
            </a:r>
            <a:endParaRPr lang="en-US" b="1" dirty="0"/>
          </a:p>
        </p:txBody>
      </p:sp>
      <p:sp>
        <p:nvSpPr>
          <p:cNvPr id="11" name="TextBox 10">
            <a:extLst>
              <a:ext uri="{FF2B5EF4-FFF2-40B4-BE49-F238E27FC236}">
                <a16:creationId xmlns:a16="http://schemas.microsoft.com/office/drawing/2014/main" id="{799CE203-6854-13B4-7430-0DE9ED1985F7}"/>
              </a:ext>
            </a:extLst>
          </p:cNvPr>
          <p:cNvSpPr txBox="1"/>
          <p:nvPr/>
        </p:nvSpPr>
        <p:spPr>
          <a:xfrm>
            <a:off x="147177" y="1192469"/>
            <a:ext cx="4648201"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buAutoNum type="arabicPeriod" startAt="4"/>
            </a:pPr>
            <a:r>
              <a:rPr lang="en-US" sz="1600" b="1" dirty="0">
                <a:cs typeface="Arial"/>
              </a:rPr>
              <a:t>Impact on Land Prices:</a:t>
            </a:r>
            <a:r>
              <a:rPr lang="en-US" sz="1600" dirty="0">
                <a:cs typeface="Arial"/>
              </a:rPr>
              <a:t>​</a:t>
            </a:r>
          </a:p>
          <a:p>
            <a:pPr marL="742950" lvl="1" indent="-285750" algn="just">
              <a:buFont typeface="Arial"/>
              <a:buChar char="•"/>
            </a:pPr>
            <a:r>
              <a:rPr lang="en-US" sz="1600" dirty="0">
                <a:cs typeface="Arial"/>
              </a:rPr>
              <a:t>Businesses situated at more distant locations are less willing to pay high prices for land.​</a:t>
            </a:r>
            <a:endParaRPr lang="en-US" sz="1600" dirty="0">
              <a:ea typeface="Calibri" panose="020F0502020204030204"/>
              <a:cs typeface="Arial"/>
            </a:endParaRPr>
          </a:p>
          <a:p>
            <a:pPr marL="742950" lvl="1" indent="-285750" algn="just">
              <a:buFont typeface="Arial"/>
              <a:buChar char="•"/>
            </a:pPr>
            <a:r>
              <a:rPr lang="en-US" sz="1600" dirty="0">
                <a:cs typeface="Arial"/>
              </a:rPr>
              <a:t>This reluctance is due to the added transportation costs they would incur and the potential loss of accessibility to customers as they move away from the CBD.​</a:t>
            </a:r>
            <a:endParaRPr lang="en-US" sz="1600" dirty="0">
              <a:ea typeface="Calibri" panose="020F0502020204030204"/>
              <a:cs typeface="Arial"/>
            </a:endParaRPr>
          </a:p>
          <a:p>
            <a:pPr algn="just"/>
            <a:r>
              <a:rPr lang="en-US" sz="1600" dirty="0">
                <a:cs typeface="Segoe UI"/>
              </a:rPr>
              <a:t>​</a:t>
            </a:r>
            <a:endParaRPr lang="en-US" sz="1600" dirty="0">
              <a:ea typeface="Calibri"/>
              <a:cs typeface="Segoe UI"/>
            </a:endParaRPr>
          </a:p>
        </p:txBody>
      </p:sp>
      <p:pic>
        <p:nvPicPr>
          <p:cNvPr id="13" name="Picture 12" descr="A diagram of a function&#10;&#10;Description automatically generated">
            <a:extLst>
              <a:ext uri="{FF2B5EF4-FFF2-40B4-BE49-F238E27FC236}">
                <a16:creationId xmlns:a16="http://schemas.microsoft.com/office/drawing/2014/main" id="{DD6DAA7B-C893-0725-29E9-5974E2A58CC7}"/>
              </a:ext>
            </a:extLst>
          </p:cNvPr>
          <p:cNvPicPr>
            <a:picLocks noChangeAspect="1"/>
          </p:cNvPicPr>
          <p:nvPr/>
        </p:nvPicPr>
        <p:blipFill>
          <a:blip r:embed="rId2"/>
          <a:stretch>
            <a:fillRect/>
          </a:stretch>
        </p:blipFill>
        <p:spPr>
          <a:xfrm>
            <a:off x="951270" y="3255546"/>
            <a:ext cx="3837038" cy="3112230"/>
          </a:xfrm>
          <a:prstGeom prst="rect">
            <a:avLst/>
          </a:prstGeom>
        </p:spPr>
      </p:pic>
      <p:sp>
        <p:nvSpPr>
          <p:cNvPr id="15" name="TextBox 14">
            <a:extLst>
              <a:ext uri="{FF2B5EF4-FFF2-40B4-BE49-F238E27FC236}">
                <a16:creationId xmlns:a16="http://schemas.microsoft.com/office/drawing/2014/main" id="{83A462E9-7BC4-23C4-9318-7612CFA91EB9}"/>
              </a:ext>
            </a:extLst>
          </p:cNvPr>
          <p:cNvSpPr txBox="1"/>
          <p:nvPr/>
        </p:nvSpPr>
        <p:spPr>
          <a:xfrm>
            <a:off x="5166851" y="1037303"/>
            <a:ext cx="674984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Calibri"/>
                <a:ea typeface="Calibri"/>
                <a:cs typeface="Calibri"/>
              </a:rPr>
              <a:t>For Manufacturers: </a:t>
            </a:r>
            <a:endParaRPr lang="en-US" sz="1600" dirty="0">
              <a:latin typeface="Calibri"/>
              <a:ea typeface="Calibri"/>
              <a:cs typeface="Calibri"/>
            </a:endParaRPr>
          </a:p>
          <a:p>
            <a:pPr>
              <a:buChar char="•"/>
            </a:pPr>
            <a:r>
              <a:rPr lang="en-US" sz="1600" dirty="0">
                <a:latin typeface="Calibri"/>
                <a:ea typeface="Calibri"/>
                <a:cs typeface="Calibri"/>
              </a:rPr>
              <a:t> Manufacturers rely on access to markets to sell their products but can draw labor from a wider geographical area. They require larger land holdings to set up production facilities and warehousing.</a:t>
            </a:r>
          </a:p>
          <a:p>
            <a:pPr>
              <a:buChar char="•"/>
            </a:pPr>
            <a:endParaRPr lang="en-US" sz="1600" dirty="0">
              <a:latin typeface="Calibri"/>
              <a:ea typeface="Calibri"/>
              <a:cs typeface="Calibri"/>
            </a:endParaRPr>
          </a:p>
          <a:p>
            <a:pPr>
              <a:buChar char="•"/>
            </a:pPr>
            <a:r>
              <a:rPr lang="en-US" sz="1600" dirty="0">
                <a:latin typeface="Calibri"/>
                <a:ea typeface="Calibri"/>
                <a:cs typeface="Calibri"/>
              </a:rPr>
              <a:t> The bid rent function for manufacturing tends to have a flatter slope. Manufacturers prioritize larger land holdings for their operations and can afford to be located at somewhat greater distances from the city center because their market access is less location-sensitive than that of retailers.</a:t>
            </a:r>
          </a:p>
        </p:txBody>
      </p:sp>
      <p:pic>
        <p:nvPicPr>
          <p:cNvPr id="3" name="Picture 2" descr="A diagram of a retail unit function&#10;&#10;Description automatically generated">
            <a:extLst>
              <a:ext uri="{FF2B5EF4-FFF2-40B4-BE49-F238E27FC236}">
                <a16:creationId xmlns:a16="http://schemas.microsoft.com/office/drawing/2014/main" id="{800260C7-FB02-A009-5435-96A8FA36E1DE}"/>
              </a:ext>
            </a:extLst>
          </p:cNvPr>
          <p:cNvPicPr>
            <a:picLocks noChangeAspect="1"/>
          </p:cNvPicPr>
          <p:nvPr/>
        </p:nvPicPr>
        <p:blipFill>
          <a:blip r:embed="rId3"/>
          <a:stretch>
            <a:fillRect/>
          </a:stretch>
        </p:blipFill>
        <p:spPr>
          <a:xfrm>
            <a:off x="6199239" y="3430517"/>
            <a:ext cx="4107425" cy="2983515"/>
          </a:xfrm>
          <a:prstGeom prst="rect">
            <a:avLst/>
          </a:prstGeom>
        </p:spPr>
      </p:pic>
      <p:sp>
        <p:nvSpPr>
          <p:cNvPr id="4" name="TextBox 3">
            <a:extLst>
              <a:ext uri="{FF2B5EF4-FFF2-40B4-BE49-F238E27FC236}">
                <a16:creationId xmlns:a16="http://schemas.microsoft.com/office/drawing/2014/main" id="{814B5378-98B4-130E-2ADC-1D3BC764480B}"/>
              </a:ext>
            </a:extLst>
          </p:cNvPr>
          <p:cNvSpPr txBox="1"/>
          <p:nvPr/>
        </p:nvSpPr>
        <p:spPr>
          <a:xfrm>
            <a:off x="9591368" y="3433916"/>
            <a:ext cx="2435943" cy="138499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a:latin typeface="Calibri "/>
                <a:ea typeface="open sans"/>
                <a:cs typeface="open sans"/>
              </a:rPr>
              <a:t>the intersection of the two bid rent functions, point X1 defines the point at which land use changes from retail activities to manufacturing activities. </a:t>
            </a:r>
            <a:endParaRPr lang="en-US" sz="1400">
              <a:latin typeface="Calibri "/>
            </a:endParaRPr>
          </a:p>
        </p:txBody>
      </p:sp>
      <p:cxnSp>
        <p:nvCxnSpPr>
          <p:cNvPr id="5" name="Connector: Curved 4">
            <a:extLst>
              <a:ext uri="{FF2B5EF4-FFF2-40B4-BE49-F238E27FC236}">
                <a16:creationId xmlns:a16="http://schemas.microsoft.com/office/drawing/2014/main" id="{63DA73CE-EB56-EE20-C2C7-BC900C62508A}"/>
              </a:ext>
            </a:extLst>
          </p:cNvPr>
          <p:cNvCxnSpPr/>
          <p:nvPr/>
        </p:nvCxnSpPr>
        <p:spPr>
          <a:xfrm flipH="1">
            <a:off x="7241458" y="3426541"/>
            <a:ext cx="2268794" cy="150433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6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6346C3-2B89-53BD-EE10-7B8FEFF924F2}"/>
              </a:ext>
            </a:extLst>
          </p:cNvPr>
          <p:cNvSpPr>
            <a:spLocks noGrp="1"/>
          </p:cNvSpPr>
          <p:nvPr>
            <p:ph type="sldNum" sz="quarter" idx="12"/>
          </p:nvPr>
        </p:nvSpPr>
        <p:spPr/>
        <p:txBody>
          <a:bodyPr/>
          <a:lstStyle/>
          <a:p>
            <a:fld id="{999D6305-5EC4-4F20-B50E-C3A3CD93D5CC}" type="slidenum">
              <a:rPr lang="en-IN" dirty="0" smtClean="0"/>
              <a:t>19</a:t>
            </a:fld>
            <a:endParaRPr lang="en-IN" dirty="0"/>
          </a:p>
        </p:txBody>
      </p:sp>
      <p:sp>
        <p:nvSpPr>
          <p:cNvPr id="6" name="Title 1">
            <a:extLst>
              <a:ext uri="{FF2B5EF4-FFF2-40B4-BE49-F238E27FC236}">
                <a16:creationId xmlns:a16="http://schemas.microsoft.com/office/drawing/2014/main" id="{CE126EE0-CCD0-2530-1843-1A645E728972}"/>
              </a:ext>
            </a:extLst>
          </p:cNvPr>
          <p:cNvSpPr txBox="1">
            <a:spLocks/>
          </p:cNvSpPr>
          <p:nvPr/>
        </p:nvSpPr>
        <p:spPr>
          <a:xfrm>
            <a:off x="940210" y="-4173"/>
            <a:ext cx="10515600" cy="1325563"/>
          </a:xfrm>
          <a:prstGeom prst="rect">
            <a:avLst/>
          </a:prstGeom>
        </p:spPr>
        <p:txBody>
          <a:bodyPr>
            <a:normAutofit/>
          </a:bodyPr>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r>
              <a:rPr lang="en-IN" dirty="0">
                <a:ea typeface="Calibri Light"/>
                <a:cs typeface="Calibri Light"/>
              </a:rPr>
              <a:t>Location Theory </a:t>
            </a:r>
          </a:p>
        </p:txBody>
      </p:sp>
      <p:sp>
        <p:nvSpPr>
          <p:cNvPr id="8" name="TextBox 7">
            <a:extLst>
              <a:ext uri="{FF2B5EF4-FFF2-40B4-BE49-F238E27FC236}">
                <a16:creationId xmlns:a16="http://schemas.microsoft.com/office/drawing/2014/main" id="{FEC104EA-694E-71D2-FD41-933F15B609C7}"/>
              </a:ext>
            </a:extLst>
          </p:cNvPr>
          <p:cNvSpPr txBox="1"/>
          <p:nvPr/>
        </p:nvSpPr>
        <p:spPr>
          <a:xfrm>
            <a:off x="4979732" y="293585"/>
            <a:ext cx="19669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BID-RENT CURVE</a:t>
            </a:r>
            <a:endParaRPr lang="en-US" b="1" dirty="0"/>
          </a:p>
        </p:txBody>
      </p:sp>
      <p:sp>
        <p:nvSpPr>
          <p:cNvPr id="4" name="TextBox 3">
            <a:extLst>
              <a:ext uri="{FF2B5EF4-FFF2-40B4-BE49-F238E27FC236}">
                <a16:creationId xmlns:a16="http://schemas.microsoft.com/office/drawing/2014/main" id="{C392BC3D-B221-D489-28AD-4505C7ACDD82}"/>
              </a:ext>
            </a:extLst>
          </p:cNvPr>
          <p:cNvSpPr txBox="1"/>
          <p:nvPr/>
        </p:nvSpPr>
        <p:spPr>
          <a:xfrm>
            <a:off x="424015" y="977080"/>
            <a:ext cx="25256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For Residential </a:t>
            </a:r>
            <a:endParaRPr lang="en-US" b="1" dirty="0"/>
          </a:p>
        </p:txBody>
      </p:sp>
      <p:sp>
        <p:nvSpPr>
          <p:cNvPr id="5" name="TextBox 4">
            <a:extLst>
              <a:ext uri="{FF2B5EF4-FFF2-40B4-BE49-F238E27FC236}">
                <a16:creationId xmlns:a16="http://schemas.microsoft.com/office/drawing/2014/main" id="{3B7A7BF3-70BE-6C55-BE88-2B27B36B5EF2}"/>
              </a:ext>
            </a:extLst>
          </p:cNvPr>
          <p:cNvSpPr txBox="1"/>
          <p:nvPr/>
        </p:nvSpPr>
        <p:spPr>
          <a:xfrm>
            <a:off x="267929" y="1316294"/>
            <a:ext cx="4881409"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1600" b="1" dirty="0">
                <a:solidFill>
                  <a:srgbClr val="374151"/>
                </a:solidFill>
                <a:latin typeface="Calibri"/>
                <a:ea typeface="Calibri"/>
                <a:cs typeface="Calibri"/>
              </a:rPr>
              <a:t>Location of Households:</a:t>
            </a:r>
          </a:p>
          <a:p>
            <a:pPr marL="742950" lvl="1" indent="-285750">
              <a:buFont typeface="Arial"/>
              <a:buChar char="•"/>
            </a:pPr>
            <a:r>
              <a:rPr lang="en-US" sz="1600" dirty="0">
                <a:solidFill>
                  <a:srgbClr val="374151"/>
                </a:solidFill>
                <a:latin typeface="Calibri"/>
                <a:ea typeface="Calibri"/>
                <a:cs typeface="Calibri"/>
              </a:rPr>
              <a:t>Households tend to settle in various locations within a city or region.</a:t>
            </a:r>
          </a:p>
          <a:p>
            <a:pPr marL="742950" lvl="1" indent="-285750">
              <a:buFont typeface="Arial"/>
              <a:buChar char="•"/>
            </a:pPr>
            <a:r>
              <a:rPr lang="en-US" sz="1600" dirty="0">
                <a:solidFill>
                  <a:srgbClr val="374151"/>
                </a:solidFill>
                <a:latin typeface="Calibri"/>
                <a:ea typeface="Calibri"/>
                <a:cs typeface="Calibri"/>
              </a:rPr>
              <a:t>The choice of location for households is influenced by factors different from those affecting industrial or commercial properties.</a:t>
            </a:r>
          </a:p>
          <a:p>
            <a:pPr>
              <a:buAutoNum type="arabicPeriod"/>
            </a:pPr>
            <a:r>
              <a:rPr lang="en-US" sz="1600" b="1" dirty="0">
                <a:solidFill>
                  <a:srgbClr val="374151"/>
                </a:solidFill>
                <a:latin typeface="Calibri"/>
                <a:ea typeface="Calibri"/>
                <a:cs typeface="Calibri"/>
              </a:rPr>
              <a:t>Accessibility and Attractiveness of Land:</a:t>
            </a:r>
          </a:p>
          <a:p>
            <a:pPr marL="742950" lvl="1" indent="-285750">
              <a:buFont typeface="Arial"/>
              <a:buChar char="•"/>
            </a:pPr>
            <a:r>
              <a:rPr lang="en-US" sz="1600" dirty="0">
                <a:solidFill>
                  <a:srgbClr val="374151"/>
                </a:solidFill>
                <a:latin typeface="Calibri"/>
                <a:ea typeface="Calibri"/>
                <a:cs typeface="Calibri"/>
              </a:rPr>
              <a:t>The attractiveness of land to industries diminishes as one moves farther away from the city center.</a:t>
            </a:r>
          </a:p>
          <a:p>
            <a:pPr marL="742950" lvl="1" indent="-285750">
              <a:buFont typeface="Arial"/>
              <a:buChar char="•"/>
            </a:pPr>
            <a:r>
              <a:rPr lang="en-US" sz="1600" dirty="0">
                <a:solidFill>
                  <a:srgbClr val="374151"/>
                </a:solidFill>
                <a:latin typeface="Calibri"/>
                <a:ea typeface="Calibri"/>
                <a:cs typeface="Calibri"/>
              </a:rPr>
              <a:t>Distant land areas typically lack convenient access to markets and transportation infrastructure.</a:t>
            </a:r>
          </a:p>
          <a:p>
            <a:pPr>
              <a:buAutoNum type="arabicPeriod"/>
            </a:pPr>
            <a:r>
              <a:rPr lang="en-US" sz="1600" b="1" dirty="0">
                <a:solidFill>
                  <a:srgbClr val="374151"/>
                </a:solidFill>
                <a:latin typeface="Calibri"/>
                <a:ea typeface="Calibri"/>
                <a:cs typeface="Calibri"/>
              </a:rPr>
              <a:t>Household Land Purchase:</a:t>
            </a:r>
          </a:p>
          <a:p>
            <a:pPr marL="742950" lvl="1" indent="-285750">
              <a:buFont typeface="Arial"/>
              <a:buChar char="•"/>
            </a:pPr>
            <a:r>
              <a:rPr lang="en-US" sz="1600" dirty="0">
                <a:solidFill>
                  <a:srgbClr val="374151"/>
                </a:solidFill>
                <a:latin typeface="Calibri"/>
                <a:ea typeface="Calibri"/>
                <a:cs typeface="Calibri"/>
              </a:rPr>
              <a:t>Households often choose to purchase land in areas that are farther from the urban core.</a:t>
            </a:r>
          </a:p>
          <a:p>
            <a:pPr marL="742950" lvl="1" indent="-285750">
              <a:buFont typeface="Arial"/>
              <a:buChar char="•"/>
            </a:pPr>
            <a:r>
              <a:rPr lang="en-US" sz="1600" dirty="0">
                <a:solidFill>
                  <a:srgbClr val="374151"/>
                </a:solidFill>
                <a:latin typeface="Calibri"/>
                <a:ea typeface="Calibri"/>
                <a:cs typeface="Calibri"/>
              </a:rPr>
              <a:t>These locations are favored by households because they do not rely heavily on factors like proximity to markets and transportation, and </a:t>
            </a:r>
            <a:r>
              <a:rPr lang="en-US" sz="1600" b="1" dirty="0">
                <a:solidFill>
                  <a:srgbClr val="374151"/>
                </a:solidFill>
                <a:latin typeface="Calibri"/>
                <a:ea typeface="Calibri"/>
                <a:cs typeface="Calibri"/>
              </a:rPr>
              <a:t>land tends to be more affordable there</a:t>
            </a:r>
            <a:r>
              <a:rPr lang="en-US" sz="1600" dirty="0">
                <a:solidFill>
                  <a:srgbClr val="374151"/>
                </a:solidFill>
                <a:latin typeface="Calibri"/>
                <a:ea typeface="Calibri"/>
                <a:cs typeface="Calibri"/>
              </a:rPr>
              <a:t>.</a:t>
            </a:r>
          </a:p>
        </p:txBody>
      </p:sp>
      <p:pic>
        <p:nvPicPr>
          <p:cNvPr id="7" name="Picture 6" descr="A diagram of a function&#10;&#10;Description automatically generated">
            <a:extLst>
              <a:ext uri="{FF2B5EF4-FFF2-40B4-BE49-F238E27FC236}">
                <a16:creationId xmlns:a16="http://schemas.microsoft.com/office/drawing/2014/main" id="{15167957-3C75-229E-6C7B-AE7D74FEE5E4}"/>
              </a:ext>
            </a:extLst>
          </p:cNvPr>
          <p:cNvPicPr>
            <a:picLocks noChangeAspect="1"/>
          </p:cNvPicPr>
          <p:nvPr/>
        </p:nvPicPr>
        <p:blipFill>
          <a:blip r:embed="rId2"/>
          <a:stretch>
            <a:fillRect/>
          </a:stretch>
        </p:blipFill>
        <p:spPr>
          <a:xfrm>
            <a:off x="5114925" y="2096802"/>
            <a:ext cx="3743325" cy="2588197"/>
          </a:xfrm>
          <a:prstGeom prst="rect">
            <a:avLst/>
          </a:prstGeom>
        </p:spPr>
      </p:pic>
      <p:sp>
        <p:nvSpPr>
          <p:cNvPr id="9" name="TextBox 8">
            <a:extLst>
              <a:ext uri="{FF2B5EF4-FFF2-40B4-BE49-F238E27FC236}">
                <a16:creationId xmlns:a16="http://schemas.microsoft.com/office/drawing/2014/main" id="{D0516233-98BC-E826-768D-7230050A302C}"/>
              </a:ext>
            </a:extLst>
          </p:cNvPr>
          <p:cNvSpPr txBox="1"/>
          <p:nvPr/>
        </p:nvSpPr>
        <p:spPr>
          <a:xfrm>
            <a:off x="8848725" y="1676400"/>
            <a:ext cx="261937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Assumptions of the model</a:t>
            </a:r>
            <a:endParaRPr lang="en-US" dirty="0"/>
          </a:p>
        </p:txBody>
      </p:sp>
      <p:sp>
        <p:nvSpPr>
          <p:cNvPr id="11" name="TextBox 10">
            <a:extLst>
              <a:ext uri="{FF2B5EF4-FFF2-40B4-BE49-F238E27FC236}">
                <a16:creationId xmlns:a16="http://schemas.microsoft.com/office/drawing/2014/main" id="{E402F25B-BA92-0101-4BA1-6F735F5F5606}"/>
              </a:ext>
            </a:extLst>
          </p:cNvPr>
          <p:cNvSpPr txBox="1"/>
          <p:nvPr/>
        </p:nvSpPr>
        <p:spPr>
          <a:xfrm>
            <a:off x="8701087" y="2247899"/>
            <a:ext cx="30861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panose="020B0604020202020204" pitchFamily="34" charset="0"/>
              <a:buChar char="•"/>
            </a:pPr>
            <a:r>
              <a:rPr lang="en-US" sz="1600" dirty="0">
                <a:ea typeface="Calibri"/>
                <a:cs typeface="Calibri"/>
              </a:rPr>
              <a:t>All land is privately owned &amp; there is evenly distributed population across the city</a:t>
            </a:r>
          </a:p>
        </p:txBody>
      </p:sp>
      <p:sp>
        <p:nvSpPr>
          <p:cNvPr id="13" name="TextBox 12">
            <a:extLst>
              <a:ext uri="{FF2B5EF4-FFF2-40B4-BE49-F238E27FC236}">
                <a16:creationId xmlns:a16="http://schemas.microsoft.com/office/drawing/2014/main" id="{B9F3A99F-F4B8-D4AD-7E81-017E5A8DC2E0}"/>
              </a:ext>
            </a:extLst>
          </p:cNvPr>
          <p:cNvSpPr txBox="1"/>
          <p:nvPr/>
        </p:nvSpPr>
        <p:spPr>
          <a:xfrm>
            <a:off x="8696325" y="3238500"/>
            <a:ext cx="309562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sz="1600" dirty="0"/>
              <a:t>All individuals participating in the bidding process possess complete knowledge regarding the expenses associated with different locations.</a:t>
            </a:r>
            <a:endParaRPr lang="en-US" sz="1600" dirty="0">
              <a:ea typeface="Calibri" panose="020F0502020204030204"/>
              <a:cs typeface="Calibri" panose="020F0502020204030204"/>
            </a:endParaRPr>
          </a:p>
        </p:txBody>
      </p:sp>
      <p:sp>
        <p:nvSpPr>
          <p:cNvPr id="15" name="TextBox 14">
            <a:extLst>
              <a:ext uri="{FF2B5EF4-FFF2-40B4-BE49-F238E27FC236}">
                <a16:creationId xmlns:a16="http://schemas.microsoft.com/office/drawing/2014/main" id="{F2400F61-B69D-4141-F97E-2010CACFF11A}"/>
              </a:ext>
            </a:extLst>
          </p:cNvPr>
          <p:cNvSpPr txBox="1"/>
          <p:nvPr/>
        </p:nvSpPr>
        <p:spPr>
          <a:xfrm>
            <a:off x="8696325" y="4657725"/>
            <a:ext cx="30861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panose="020B0604020202020204" pitchFamily="34" charset="0"/>
              <a:buChar char="•"/>
            </a:pPr>
            <a:r>
              <a:rPr lang="en-US" sz="1600"/>
              <a:t>There is a Linear Functioning of Transportation cost to that of the Distance</a:t>
            </a:r>
            <a:endParaRPr lang="en-US" sz="1600">
              <a:ea typeface="Calibri" panose="020F0502020204030204"/>
              <a:cs typeface="Calibri" panose="020F0502020204030204"/>
            </a:endParaRPr>
          </a:p>
        </p:txBody>
      </p:sp>
    </p:spTree>
    <p:extLst>
      <p:ext uri="{BB962C8B-B14F-4D97-AF65-F5344CB8AC3E}">
        <p14:creationId xmlns:p14="http://schemas.microsoft.com/office/powerpoint/2010/main" val="1365310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EED9-C383-B217-F5CE-2E66A741336B}"/>
              </a:ext>
            </a:extLst>
          </p:cNvPr>
          <p:cNvSpPr>
            <a:spLocks noGrp="1"/>
          </p:cNvSpPr>
          <p:nvPr>
            <p:ph type="title"/>
          </p:nvPr>
        </p:nvSpPr>
        <p:spPr>
          <a:xfrm>
            <a:off x="1314460" y="-35721"/>
            <a:ext cx="2924814" cy="1525230"/>
          </a:xfrm>
        </p:spPr>
        <p:txBody>
          <a:bodyPr>
            <a:normAutofit/>
          </a:bodyPr>
          <a:lstStyle/>
          <a:p>
            <a:r>
              <a:rPr lang="en-IN">
                <a:ea typeface="Calibri Light"/>
                <a:cs typeface="Calibri Light"/>
              </a:rPr>
              <a:t>Urbanism?                            </a:t>
            </a:r>
            <a:endParaRPr lang="en-IN"/>
          </a:p>
        </p:txBody>
      </p:sp>
      <p:sp>
        <p:nvSpPr>
          <p:cNvPr id="4" name="Slide Number Placeholder 3">
            <a:extLst>
              <a:ext uri="{FF2B5EF4-FFF2-40B4-BE49-F238E27FC236}">
                <a16:creationId xmlns:a16="http://schemas.microsoft.com/office/drawing/2014/main" id="{168095CF-E2D9-2BEF-3A5B-514DB4F53970}"/>
              </a:ext>
            </a:extLst>
          </p:cNvPr>
          <p:cNvSpPr>
            <a:spLocks noGrp="1"/>
          </p:cNvSpPr>
          <p:nvPr>
            <p:ph type="sldNum" sz="quarter" idx="12"/>
          </p:nvPr>
        </p:nvSpPr>
        <p:spPr/>
        <p:txBody>
          <a:bodyPr/>
          <a:lstStyle/>
          <a:p>
            <a:fld id="{999D6305-5EC4-4F20-B50E-C3A3CD93D5CC}" type="slidenum">
              <a:rPr lang="en-IN" smtClean="0"/>
              <a:t>2</a:t>
            </a:fld>
            <a:endParaRPr lang="en-IN"/>
          </a:p>
        </p:txBody>
      </p:sp>
      <p:sp>
        <p:nvSpPr>
          <p:cNvPr id="5" name="TextBox 4">
            <a:extLst>
              <a:ext uri="{FF2B5EF4-FFF2-40B4-BE49-F238E27FC236}">
                <a16:creationId xmlns:a16="http://schemas.microsoft.com/office/drawing/2014/main" id="{E0359981-7345-88EA-8F89-9B524599651C}"/>
              </a:ext>
            </a:extLst>
          </p:cNvPr>
          <p:cNvSpPr txBox="1"/>
          <p:nvPr/>
        </p:nvSpPr>
        <p:spPr>
          <a:xfrm>
            <a:off x="7728462" y="1225652"/>
            <a:ext cx="177641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Calibri"/>
                <a:cs typeface="Calibri"/>
              </a:rPr>
              <a:t>Urban Area</a:t>
            </a:r>
          </a:p>
        </p:txBody>
      </p:sp>
      <p:sp>
        <p:nvSpPr>
          <p:cNvPr id="6" name="TextBox 5">
            <a:extLst>
              <a:ext uri="{FF2B5EF4-FFF2-40B4-BE49-F238E27FC236}">
                <a16:creationId xmlns:a16="http://schemas.microsoft.com/office/drawing/2014/main" id="{E7DDBEE2-2EA1-F61A-7B6F-E6D9F5DBEFF5}"/>
              </a:ext>
            </a:extLst>
          </p:cNvPr>
          <p:cNvSpPr txBox="1"/>
          <p:nvPr/>
        </p:nvSpPr>
        <p:spPr>
          <a:xfrm>
            <a:off x="6239489" y="1646902"/>
            <a:ext cx="15336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ea typeface="Calibri"/>
                <a:cs typeface="Calibri"/>
              </a:rPr>
              <a:t>Demographic</a:t>
            </a:r>
          </a:p>
          <a:p>
            <a:endParaRPr lang="en-US">
              <a:ea typeface="Calibri"/>
              <a:cs typeface="Calibri"/>
            </a:endParaRPr>
          </a:p>
        </p:txBody>
      </p:sp>
      <p:sp>
        <p:nvSpPr>
          <p:cNvPr id="7" name="TextBox 6">
            <a:extLst>
              <a:ext uri="{FF2B5EF4-FFF2-40B4-BE49-F238E27FC236}">
                <a16:creationId xmlns:a16="http://schemas.microsoft.com/office/drawing/2014/main" id="{69FCDDB7-68E1-4688-9D5A-AD154C0E4599}"/>
              </a:ext>
            </a:extLst>
          </p:cNvPr>
          <p:cNvSpPr txBox="1"/>
          <p:nvPr/>
        </p:nvSpPr>
        <p:spPr>
          <a:xfrm>
            <a:off x="9573545" y="1623858"/>
            <a:ext cx="13001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ea typeface="Calibri"/>
                <a:cs typeface="Calibri"/>
              </a:rPr>
              <a:t>Sociological</a:t>
            </a:r>
          </a:p>
          <a:p>
            <a:endParaRPr lang="en-US">
              <a:ea typeface="Calibri"/>
              <a:cs typeface="Calibri"/>
            </a:endParaRPr>
          </a:p>
        </p:txBody>
      </p:sp>
      <p:sp>
        <p:nvSpPr>
          <p:cNvPr id="12" name="TextBox 11">
            <a:extLst>
              <a:ext uri="{FF2B5EF4-FFF2-40B4-BE49-F238E27FC236}">
                <a16:creationId xmlns:a16="http://schemas.microsoft.com/office/drawing/2014/main" id="{230DA171-EFE6-9FDE-F402-6461E10FC060}"/>
              </a:ext>
            </a:extLst>
          </p:cNvPr>
          <p:cNvSpPr txBox="1"/>
          <p:nvPr/>
        </p:nvSpPr>
        <p:spPr>
          <a:xfrm>
            <a:off x="5761242" y="2185066"/>
            <a:ext cx="271646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N" sz="1600">
                <a:solidFill>
                  <a:srgbClr val="374151"/>
                </a:solidFill>
                <a:ea typeface="+mn-lt"/>
                <a:cs typeface="+mn-lt"/>
              </a:rPr>
              <a:t>In demographic terms, the emphasis lies in examining the </a:t>
            </a:r>
            <a:r>
              <a:rPr lang="en-IN" sz="1600" b="1">
                <a:solidFill>
                  <a:srgbClr val="374151"/>
                </a:solidFill>
                <a:ea typeface="+mn-lt"/>
                <a:cs typeface="+mn-lt"/>
              </a:rPr>
              <a:t>population's size, density, and the predominant occupation among adult males which is non-agricultural.</a:t>
            </a:r>
            <a:endParaRPr lang="en-US" sz="1600" b="1">
              <a:solidFill>
                <a:srgbClr val="374151"/>
              </a:solidFill>
              <a:ea typeface="+mn-lt"/>
              <a:cs typeface="+mn-lt"/>
            </a:endParaRPr>
          </a:p>
        </p:txBody>
      </p:sp>
      <p:sp>
        <p:nvSpPr>
          <p:cNvPr id="13" name="TextBox 12">
            <a:extLst>
              <a:ext uri="{FF2B5EF4-FFF2-40B4-BE49-F238E27FC236}">
                <a16:creationId xmlns:a16="http://schemas.microsoft.com/office/drawing/2014/main" id="{31FA7912-6D8F-F688-3039-2D7353BA6742}"/>
              </a:ext>
            </a:extLst>
          </p:cNvPr>
          <p:cNvSpPr txBox="1"/>
          <p:nvPr/>
        </p:nvSpPr>
        <p:spPr>
          <a:xfrm>
            <a:off x="8887286" y="2125150"/>
            <a:ext cx="271216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N" sz="1600">
                <a:solidFill>
                  <a:srgbClr val="374151"/>
                </a:solidFill>
                <a:ea typeface="+mn-lt"/>
                <a:cs typeface="+mn-lt"/>
              </a:rPr>
              <a:t>From a sociological perspective, the attention is directed towards </a:t>
            </a:r>
            <a:r>
              <a:rPr lang="en-IN" sz="1600" b="1">
                <a:solidFill>
                  <a:srgbClr val="374151"/>
                </a:solidFill>
                <a:ea typeface="+mn-lt"/>
                <a:cs typeface="+mn-lt"/>
              </a:rPr>
              <a:t>diversity, lack of personal connection, mutual reliance, and the standard of living.</a:t>
            </a:r>
          </a:p>
        </p:txBody>
      </p:sp>
      <p:pic>
        <p:nvPicPr>
          <p:cNvPr id="18" name="Picture 17" descr="A pie chart with people on top&#10;&#10;Description automatically generated">
            <a:extLst>
              <a:ext uri="{FF2B5EF4-FFF2-40B4-BE49-F238E27FC236}">
                <a16:creationId xmlns:a16="http://schemas.microsoft.com/office/drawing/2014/main" id="{13305C8A-ECB5-1733-969C-56D699385B9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93351" y="3546372"/>
            <a:ext cx="2405216" cy="1785477"/>
          </a:xfrm>
          <a:prstGeom prst="ellipse">
            <a:avLst/>
          </a:prstGeom>
          <a:ln>
            <a:noFill/>
          </a:ln>
          <a:effectLst>
            <a:softEdge rad="112500"/>
          </a:effectLst>
        </p:spPr>
      </p:pic>
      <p:pic>
        <p:nvPicPr>
          <p:cNvPr id="21" name="Picture 20" descr="A network of people connected to each other&#10;&#10;Description automatically generated">
            <a:extLst>
              <a:ext uri="{FF2B5EF4-FFF2-40B4-BE49-F238E27FC236}">
                <a16:creationId xmlns:a16="http://schemas.microsoft.com/office/drawing/2014/main" id="{3EFACABC-E783-DBA7-0C16-7396306B4C0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606606" y="3630543"/>
            <a:ext cx="2614458" cy="1292977"/>
          </a:xfrm>
          <a:prstGeom prst="rect">
            <a:avLst/>
          </a:prstGeom>
        </p:spPr>
      </p:pic>
      <p:cxnSp>
        <p:nvCxnSpPr>
          <p:cNvPr id="24" name="Straight Arrow Connector 23">
            <a:extLst>
              <a:ext uri="{FF2B5EF4-FFF2-40B4-BE49-F238E27FC236}">
                <a16:creationId xmlns:a16="http://schemas.microsoft.com/office/drawing/2014/main" id="{143BEB0B-ABB4-1846-4DFA-D81457FDDF24}"/>
              </a:ext>
            </a:extLst>
          </p:cNvPr>
          <p:cNvCxnSpPr/>
          <p:nvPr/>
        </p:nvCxnSpPr>
        <p:spPr>
          <a:xfrm>
            <a:off x="5736201" y="953729"/>
            <a:ext cx="9525" cy="501015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8BC582C-0AAA-529C-56E7-2B66142F48A8}"/>
              </a:ext>
            </a:extLst>
          </p:cNvPr>
          <p:cNvSpPr txBox="1"/>
          <p:nvPr/>
        </p:nvSpPr>
        <p:spPr>
          <a:xfrm>
            <a:off x="5848350" y="5159784"/>
            <a:ext cx="55245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a:t>When explaining about urbanism -Max Weber (1961) and George Simmel (1950) have stressed on </a:t>
            </a:r>
            <a:r>
              <a:rPr lang="en-US" sz="1600" b="1"/>
              <a:t>dense living conditions, rapidity of change and impersonal interaction in urban settings.</a:t>
            </a:r>
            <a:endParaRPr lang="en-US" sz="1600" b="1">
              <a:ea typeface="Calibri"/>
              <a:cs typeface="Calibri"/>
            </a:endParaRPr>
          </a:p>
        </p:txBody>
      </p:sp>
      <p:sp>
        <p:nvSpPr>
          <p:cNvPr id="3" name="TextBox 2">
            <a:extLst>
              <a:ext uri="{FF2B5EF4-FFF2-40B4-BE49-F238E27FC236}">
                <a16:creationId xmlns:a16="http://schemas.microsoft.com/office/drawing/2014/main" id="{1814C3FD-FEF4-F739-A49D-075C9D7A0A3F}"/>
              </a:ext>
            </a:extLst>
          </p:cNvPr>
          <p:cNvSpPr txBox="1"/>
          <p:nvPr/>
        </p:nvSpPr>
        <p:spPr>
          <a:xfrm>
            <a:off x="6246863" y="893505"/>
            <a:ext cx="472747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00000"/>
                </a:solidFill>
                <a:ea typeface="+mn-lt"/>
                <a:cs typeface="+mn-lt"/>
              </a:rPr>
              <a:t>The term "urban" is employed with dual meanings.</a:t>
            </a:r>
            <a:endParaRPr lang="en-US" sz="1600"/>
          </a:p>
        </p:txBody>
      </p:sp>
      <p:sp>
        <p:nvSpPr>
          <p:cNvPr id="471" name="TextBox 470">
            <a:extLst>
              <a:ext uri="{FF2B5EF4-FFF2-40B4-BE49-F238E27FC236}">
                <a16:creationId xmlns:a16="http://schemas.microsoft.com/office/drawing/2014/main" id="{30EF4CA1-B421-1784-987E-44EB0BFA73F2}"/>
              </a:ext>
            </a:extLst>
          </p:cNvPr>
          <p:cNvSpPr txBox="1"/>
          <p:nvPr/>
        </p:nvSpPr>
        <p:spPr>
          <a:xfrm>
            <a:off x="900881" y="887053"/>
            <a:ext cx="475020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'Urban'</a:t>
            </a:r>
            <a:r>
              <a:rPr lang="en-US" sz="1600"/>
              <a:t> originates from the </a:t>
            </a:r>
            <a:r>
              <a:rPr lang="en-US" sz="1600" b="1"/>
              <a:t>Latin word 'urbs,' which means 'city' or 'town,'</a:t>
            </a:r>
            <a:r>
              <a:rPr lang="en-US" sz="1600"/>
              <a:t> and has been in use since the 17th century.​</a:t>
            </a:r>
            <a:r>
              <a:rPr lang="en-US" sz="1600">
                <a:ea typeface="Calibri"/>
                <a:cs typeface="Calibri"/>
              </a:rPr>
              <a:t>​</a:t>
            </a:r>
            <a:endParaRPr lang="en-US"/>
          </a:p>
        </p:txBody>
      </p:sp>
      <p:pic>
        <p:nvPicPr>
          <p:cNvPr id="473" name="Picture 472" descr="An aerial view of a city&#10;&#10;Description automatically generated">
            <a:extLst>
              <a:ext uri="{FF2B5EF4-FFF2-40B4-BE49-F238E27FC236}">
                <a16:creationId xmlns:a16="http://schemas.microsoft.com/office/drawing/2014/main" id="{14B006AB-196D-CB6B-B5FE-7A2C864FA8FD}"/>
              </a:ext>
            </a:extLst>
          </p:cNvPr>
          <p:cNvPicPr>
            <a:picLocks noChangeAspect="1"/>
          </p:cNvPicPr>
          <p:nvPr/>
        </p:nvPicPr>
        <p:blipFill>
          <a:blip r:embed="rId6"/>
          <a:stretch>
            <a:fillRect/>
          </a:stretch>
        </p:blipFill>
        <p:spPr>
          <a:xfrm>
            <a:off x="937905" y="1712964"/>
            <a:ext cx="2093964" cy="1502492"/>
          </a:xfrm>
          <a:prstGeom prst="rect">
            <a:avLst/>
          </a:prstGeom>
        </p:spPr>
      </p:pic>
      <p:sp>
        <p:nvSpPr>
          <p:cNvPr id="474" name="TextBox 473">
            <a:extLst>
              <a:ext uri="{FF2B5EF4-FFF2-40B4-BE49-F238E27FC236}">
                <a16:creationId xmlns:a16="http://schemas.microsoft.com/office/drawing/2014/main" id="{5BFB3C6B-D1B4-09BC-7545-7E48BB59127F}"/>
              </a:ext>
            </a:extLst>
          </p:cNvPr>
          <p:cNvSpPr txBox="1"/>
          <p:nvPr/>
        </p:nvSpPr>
        <p:spPr>
          <a:xfrm>
            <a:off x="791498" y="3286431"/>
            <a:ext cx="246052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a:t>Countries determine urban settlements based on </a:t>
            </a:r>
            <a:r>
              <a:rPr lang="en-US" sz="1600" b="1"/>
              <a:t>population concentration with a minimum threshold size in a specific area.</a:t>
            </a:r>
            <a:r>
              <a:rPr lang="en-US" sz="1600" b="1">
                <a:ea typeface="Calibri"/>
                <a:cs typeface="Calibri"/>
              </a:rPr>
              <a:t>​</a:t>
            </a:r>
            <a:endParaRPr lang="en-US" b="1">
              <a:ea typeface="Calibri" panose="020F0502020204030204"/>
              <a:cs typeface="Calibri" panose="020F0502020204030204"/>
            </a:endParaRPr>
          </a:p>
        </p:txBody>
      </p:sp>
      <p:sp>
        <p:nvSpPr>
          <p:cNvPr id="475" name="TextBox 474">
            <a:extLst>
              <a:ext uri="{FF2B5EF4-FFF2-40B4-BE49-F238E27FC236}">
                <a16:creationId xmlns:a16="http://schemas.microsoft.com/office/drawing/2014/main" id="{E8BE0E5D-AAAC-CB3A-4FA7-B725F6EB376E}"/>
              </a:ext>
            </a:extLst>
          </p:cNvPr>
          <p:cNvSpPr txBox="1"/>
          <p:nvPr/>
        </p:nvSpPr>
        <p:spPr>
          <a:xfrm>
            <a:off x="3040626" y="1614949"/>
            <a:ext cx="262029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b="1">
                <a:cs typeface="Arial"/>
              </a:rPr>
              <a:t>'City' and 'town' are often used interchangeably</a:t>
            </a:r>
            <a:r>
              <a:rPr lang="en-US" sz="1600">
                <a:cs typeface="Arial"/>
              </a:rPr>
              <a:t> and refer to populations engaged in </a:t>
            </a:r>
            <a:r>
              <a:rPr lang="en-US" sz="1600" b="1">
                <a:cs typeface="Arial"/>
              </a:rPr>
              <a:t>non-agricultural or non-primary sector activities</a:t>
            </a:r>
            <a:r>
              <a:rPr lang="en-US" sz="1600">
                <a:cs typeface="Arial"/>
              </a:rPr>
              <a:t> within a given area.​</a:t>
            </a:r>
            <a:endParaRPr lang="en-US"/>
          </a:p>
        </p:txBody>
      </p:sp>
      <p:pic>
        <p:nvPicPr>
          <p:cNvPr id="476" name="Picture 475" descr="A map of a neighborhood&#10;&#10;Description automatically generated">
            <a:extLst>
              <a:ext uri="{FF2B5EF4-FFF2-40B4-BE49-F238E27FC236}">
                <a16:creationId xmlns:a16="http://schemas.microsoft.com/office/drawing/2014/main" id="{024EAF96-EA59-AA87-68D7-E5A7AD5FC28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200400" y="3251438"/>
            <a:ext cx="2457449" cy="1279049"/>
          </a:xfrm>
          <a:prstGeom prst="rect">
            <a:avLst/>
          </a:prstGeom>
        </p:spPr>
      </p:pic>
      <p:sp>
        <p:nvSpPr>
          <p:cNvPr id="480" name="TextBox 479">
            <a:extLst>
              <a:ext uri="{FF2B5EF4-FFF2-40B4-BE49-F238E27FC236}">
                <a16:creationId xmlns:a16="http://schemas.microsoft.com/office/drawing/2014/main" id="{8D653592-3FCE-FFF9-E211-46DD9EE53380}"/>
              </a:ext>
            </a:extLst>
          </p:cNvPr>
          <p:cNvSpPr txBox="1"/>
          <p:nvPr/>
        </p:nvSpPr>
        <p:spPr>
          <a:xfrm>
            <a:off x="638175" y="4667250"/>
            <a:ext cx="50482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a:cs typeface="Arial"/>
              </a:rPr>
              <a:t>'Towns' and 'cities' form a </a:t>
            </a:r>
            <a:r>
              <a:rPr lang="en-US" sz="1600" b="1">
                <a:cs typeface="Arial"/>
              </a:rPr>
              <a:t>functionally interdependent hierarchy</a:t>
            </a:r>
            <a:r>
              <a:rPr lang="en-US" sz="1600">
                <a:cs typeface="Arial"/>
              </a:rPr>
              <a:t>, with larger cities incorporating more functions and being more self-contained.​</a:t>
            </a:r>
            <a:endParaRPr lang="en-US"/>
          </a:p>
        </p:txBody>
      </p:sp>
      <p:sp>
        <p:nvSpPr>
          <p:cNvPr id="481" name="TextBox 480">
            <a:extLst>
              <a:ext uri="{FF2B5EF4-FFF2-40B4-BE49-F238E27FC236}">
                <a16:creationId xmlns:a16="http://schemas.microsoft.com/office/drawing/2014/main" id="{E20CC928-A5C5-2107-DEA9-93A996CF4169}"/>
              </a:ext>
            </a:extLst>
          </p:cNvPr>
          <p:cNvSpPr txBox="1"/>
          <p:nvPr/>
        </p:nvSpPr>
        <p:spPr>
          <a:xfrm>
            <a:off x="638175" y="5505450"/>
            <a:ext cx="509587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Arial"/>
              </a:rPr>
              <a:t>Urban areas are defined considering</a:t>
            </a:r>
            <a:r>
              <a:rPr lang="en-US" sz="1600" b="1">
                <a:cs typeface="Arial"/>
              </a:rPr>
              <a:t> socio-economic dimensions alongside demographics</a:t>
            </a:r>
            <a:r>
              <a:rPr lang="en-US" sz="1600">
                <a:cs typeface="Arial"/>
              </a:rPr>
              <a:t> (Pacione 2009).​</a:t>
            </a:r>
            <a:endParaRPr lang="en-US"/>
          </a:p>
          <a:p>
            <a:r>
              <a:rPr lang="en-US" sz="1600">
                <a:cs typeface="Segoe UI"/>
              </a:rPr>
              <a:t>​</a:t>
            </a:r>
            <a:endParaRPr lang="en-US" sz="1600">
              <a:ea typeface="Calibri"/>
              <a:cs typeface="Segoe UI"/>
            </a:endParaRPr>
          </a:p>
        </p:txBody>
      </p:sp>
      <p:sp>
        <p:nvSpPr>
          <p:cNvPr id="482" name="TextBox 481">
            <a:extLst>
              <a:ext uri="{FF2B5EF4-FFF2-40B4-BE49-F238E27FC236}">
                <a16:creationId xmlns:a16="http://schemas.microsoft.com/office/drawing/2014/main" id="{9D10FA89-E466-DDF8-0D4C-BA8338C4A386}"/>
              </a:ext>
            </a:extLst>
          </p:cNvPr>
          <p:cNvSpPr txBox="1"/>
          <p:nvPr/>
        </p:nvSpPr>
        <p:spPr>
          <a:xfrm>
            <a:off x="85725" y="6524625"/>
            <a:ext cx="768667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a:solidFill>
                  <a:srgbClr val="333333"/>
                </a:solidFill>
                <a:latin typeface="Open Sans"/>
                <a:ea typeface="Open Sans"/>
                <a:cs typeface="Open Sans"/>
              </a:rPr>
              <a:t>Pacione, M. (2009). Urban Geography: A Global Perspective. London: Routledge.</a:t>
            </a:r>
          </a:p>
        </p:txBody>
      </p:sp>
    </p:spTree>
    <p:extLst>
      <p:ext uri="{BB962C8B-B14F-4D97-AF65-F5344CB8AC3E}">
        <p14:creationId xmlns:p14="http://schemas.microsoft.com/office/powerpoint/2010/main" val="1691682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E50C45-BB37-A6A5-ACC2-74574CB78C6F}"/>
              </a:ext>
            </a:extLst>
          </p:cNvPr>
          <p:cNvSpPr>
            <a:spLocks noGrp="1"/>
          </p:cNvSpPr>
          <p:nvPr>
            <p:ph type="sldNum" sz="quarter" idx="12"/>
          </p:nvPr>
        </p:nvSpPr>
        <p:spPr/>
        <p:txBody>
          <a:bodyPr/>
          <a:lstStyle/>
          <a:p>
            <a:fld id="{999D6305-5EC4-4F20-B50E-C3A3CD93D5CC}" type="slidenum">
              <a:rPr lang="en-IN" smtClean="0"/>
              <a:t>20</a:t>
            </a:fld>
            <a:endParaRPr lang="en-IN"/>
          </a:p>
        </p:txBody>
      </p:sp>
      <p:sp>
        <p:nvSpPr>
          <p:cNvPr id="6" name="Title 1">
            <a:extLst>
              <a:ext uri="{FF2B5EF4-FFF2-40B4-BE49-F238E27FC236}">
                <a16:creationId xmlns:a16="http://schemas.microsoft.com/office/drawing/2014/main" id="{FC88A140-CBA7-BBA1-59BD-DB72DCC1CAF9}"/>
              </a:ext>
            </a:extLst>
          </p:cNvPr>
          <p:cNvSpPr>
            <a:spLocks noGrp="1"/>
          </p:cNvSpPr>
          <p:nvPr>
            <p:ph type="title"/>
          </p:nvPr>
        </p:nvSpPr>
        <p:spPr>
          <a:xfrm>
            <a:off x="1013952" y="-139367"/>
            <a:ext cx="10515600" cy="1325563"/>
          </a:xfrm>
        </p:spPr>
        <p:txBody>
          <a:bodyPr>
            <a:normAutofit/>
          </a:bodyPr>
          <a:lstStyle/>
          <a:p>
            <a:r>
              <a:rPr lang="en-IN" sz="4000" dirty="0">
                <a:ea typeface="Calibri Light"/>
                <a:cs typeface="Calibri Light"/>
              </a:rPr>
              <a:t>Location Theory </a:t>
            </a:r>
          </a:p>
        </p:txBody>
      </p:sp>
      <p:sp>
        <p:nvSpPr>
          <p:cNvPr id="7" name="TextBox 6">
            <a:extLst>
              <a:ext uri="{FF2B5EF4-FFF2-40B4-BE49-F238E27FC236}">
                <a16:creationId xmlns:a16="http://schemas.microsoft.com/office/drawing/2014/main" id="{9D78D165-099C-581F-411E-63F36E808818}"/>
              </a:ext>
            </a:extLst>
          </p:cNvPr>
          <p:cNvSpPr txBox="1"/>
          <p:nvPr/>
        </p:nvSpPr>
        <p:spPr>
          <a:xfrm>
            <a:off x="4486275" y="790575"/>
            <a:ext cx="75057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ea typeface="Calibri"/>
              </a:rPr>
              <a:t>The analysis of land use patterns has long been one of geography’s basic concerns. </a:t>
            </a:r>
            <a:endParaRPr lang="en-US" sz="1600" i="1"/>
          </a:p>
        </p:txBody>
      </p:sp>
      <p:sp>
        <p:nvSpPr>
          <p:cNvPr id="3" name="TextBox 2">
            <a:extLst>
              <a:ext uri="{FF2B5EF4-FFF2-40B4-BE49-F238E27FC236}">
                <a16:creationId xmlns:a16="http://schemas.microsoft.com/office/drawing/2014/main" id="{261D830C-94FB-4C19-D1E2-97756C6C0E29}"/>
              </a:ext>
            </a:extLst>
          </p:cNvPr>
          <p:cNvSpPr txBox="1"/>
          <p:nvPr/>
        </p:nvSpPr>
        <p:spPr>
          <a:xfrm>
            <a:off x="4819650" y="17145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ea typeface="Calibri"/>
                <a:cs typeface="Times New Roman"/>
              </a:rPr>
              <a:t>Trade-off Model:</a:t>
            </a:r>
            <a:endParaRPr lang="en-US"/>
          </a:p>
        </p:txBody>
      </p:sp>
      <p:pic>
        <p:nvPicPr>
          <p:cNvPr id="5" name="Picture 4" descr="A diagram of a diagram&#10;&#10;Description automatically generated">
            <a:extLst>
              <a:ext uri="{FF2B5EF4-FFF2-40B4-BE49-F238E27FC236}">
                <a16:creationId xmlns:a16="http://schemas.microsoft.com/office/drawing/2014/main" id="{C148FA08-F358-326A-E57F-C8DF3C8EEE85}"/>
              </a:ext>
            </a:extLst>
          </p:cNvPr>
          <p:cNvPicPr>
            <a:picLocks noChangeAspect="1"/>
          </p:cNvPicPr>
          <p:nvPr/>
        </p:nvPicPr>
        <p:blipFill>
          <a:blip r:embed="rId2"/>
          <a:stretch>
            <a:fillRect/>
          </a:stretch>
        </p:blipFill>
        <p:spPr>
          <a:xfrm>
            <a:off x="2295525" y="2176707"/>
            <a:ext cx="7191375" cy="2161685"/>
          </a:xfrm>
          <a:prstGeom prst="rect">
            <a:avLst/>
          </a:prstGeom>
        </p:spPr>
      </p:pic>
      <p:sp>
        <p:nvSpPr>
          <p:cNvPr id="14" name="TextBox 13">
            <a:extLst>
              <a:ext uri="{FF2B5EF4-FFF2-40B4-BE49-F238E27FC236}">
                <a16:creationId xmlns:a16="http://schemas.microsoft.com/office/drawing/2014/main" id="{14B25245-A8C5-EE35-7726-62F9733D024C}"/>
              </a:ext>
            </a:extLst>
          </p:cNvPr>
          <p:cNvSpPr txBox="1"/>
          <p:nvPr/>
        </p:nvSpPr>
        <p:spPr>
          <a:xfrm>
            <a:off x="0" y="4581525"/>
            <a:ext cx="580072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1600" b="1" dirty="0">
                <a:solidFill>
                  <a:srgbClr val="374151"/>
                </a:solidFill>
                <a:latin typeface="Calibri"/>
                <a:ea typeface="Calibri"/>
                <a:cs typeface="Calibri"/>
              </a:rPr>
              <a:t>Trade-off Model by Muth (1969):</a:t>
            </a:r>
          </a:p>
          <a:p>
            <a:endParaRPr lang="en-US" sz="1600" b="1" dirty="0">
              <a:solidFill>
                <a:srgbClr val="374151"/>
              </a:solidFill>
              <a:latin typeface="Calibri"/>
              <a:ea typeface="Calibri"/>
              <a:cs typeface="Calibri"/>
            </a:endParaRPr>
          </a:p>
          <a:p>
            <a:pPr marL="742950" lvl="1" indent="-285750">
              <a:buFont typeface="Arial"/>
              <a:buChar char="•"/>
            </a:pPr>
            <a:r>
              <a:rPr lang="en-US" sz="1600" dirty="0">
                <a:solidFill>
                  <a:srgbClr val="374151"/>
                </a:solidFill>
                <a:latin typeface="Calibri"/>
                <a:ea typeface="Calibri"/>
                <a:cs typeface="Calibri"/>
              </a:rPr>
              <a:t>Muth's trade-off model explains the prevalence of high-quality housing on the outskirts of a city.</a:t>
            </a:r>
          </a:p>
          <a:p>
            <a:pPr marL="742950" lvl="1" indent="-285750">
              <a:buFont typeface="Arial"/>
              <a:buChar char="•"/>
            </a:pPr>
            <a:r>
              <a:rPr lang="en-US" sz="1600" dirty="0">
                <a:solidFill>
                  <a:srgbClr val="374151"/>
                </a:solidFill>
                <a:latin typeface="Calibri"/>
                <a:ea typeface="Calibri"/>
                <a:cs typeface="Calibri"/>
              </a:rPr>
              <a:t>It focuses on the delicate balance between two factors: </a:t>
            </a:r>
            <a:r>
              <a:rPr lang="en-US" sz="1600" b="1" i="1" dirty="0">
                <a:solidFill>
                  <a:srgbClr val="374151"/>
                </a:solidFill>
                <a:latin typeface="Calibri"/>
                <a:ea typeface="Calibri"/>
                <a:cs typeface="Calibri"/>
              </a:rPr>
              <a:t>access to central locations and the space desired by households.</a:t>
            </a:r>
          </a:p>
        </p:txBody>
      </p:sp>
      <p:sp>
        <p:nvSpPr>
          <p:cNvPr id="22" name="TextBox 21">
            <a:extLst>
              <a:ext uri="{FF2B5EF4-FFF2-40B4-BE49-F238E27FC236}">
                <a16:creationId xmlns:a16="http://schemas.microsoft.com/office/drawing/2014/main" id="{9F82179D-7AB8-A745-AB56-0B36F33F554F}"/>
              </a:ext>
            </a:extLst>
          </p:cNvPr>
          <p:cNvSpPr txBox="1"/>
          <p:nvPr/>
        </p:nvSpPr>
        <p:spPr>
          <a:xfrm>
            <a:off x="5619750" y="4552950"/>
            <a:ext cx="673417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startAt="2"/>
            </a:pPr>
            <a:r>
              <a:rPr lang="en-US" sz="1600" b="1" dirty="0">
                <a:solidFill>
                  <a:srgbClr val="374151"/>
                </a:solidFill>
                <a:latin typeface="Calibri"/>
                <a:ea typeface="Calibri"/>
                <a:cs typeface="Calibri"/>
              </a:rPr>
              <a:t>Space Versus Access/Travel Cost Minimization Theory (Balchin, Bull &amp; Kiev, 1995):</a:t>
            </a:r>
            <a:r>
              <a:rPr lang="en-US" sz="1600" dirty="0">
                <a:solidFill>
                  <a:srgbClr val="374151"/>
                </a:solidFill>
                <a:latin typeface="Calibri"/>
                <a:ea typeface="Calibri"/>
                <a:cs typeface="Calibri"/>
              </a:rPr>
              <a:t>​</a:t>
            </a:r>
          </a:p>
          <a:p>
            <a:pPr marL="742950" lvl="1" indent="-285750">
              <a:buFont typeface="Arial"/>
              <a:buChar char="•"/>
            </a:pPr>
            <a:r>
              <a:rPr lang="en-US" sz="1600" dirty="0">
                <a:solidFill>
                  <a:srgbClr val="374151"/>
                </a:solidFill>
                <a:latin typeface="Calibri"/>
                <a:ea typeface="Calibri"/>
                <a:cs typeface="Calibri"/>
              </a:rPr>
              <a:t>This theory, proposed by Balchin, Bull, and Kiev in 1995, can also be termed as the minimization of space versus access or travel costs.​</a:t>
            </a:r>
          </a:p>
          <a:p>
            <a:pPr marL="742950" lvl="1" indent="-285750">
              <a:buFont typeface="Arial"/>
              <a:buChar char="•"/>
            </a:pPr>
            <a:r>
              <a:rPr lang="en-US" sz="1600" dirty="0">
                <a:solidFill>
                  <a:srgbClr val="374151"/>
                </a:solidFill>
                <a:latin typeface="Calibri"/>
                <a:ea typeface="Calibri"/>
                <a:cs typeface="Calibri"/>
              </a:rPr>
              <a:t>It suggests that when the </a:t>
            </a:r>
            <a:r>
              <a:rPr lang="en-US" sz="1600" b="1" i="1" dirty="0">
                <a:solidFill>
                  <a:srgbClr val="374151"/>
                </a:solidFill>
                <a:latin typeface="Calibri"/>
                <a:ea typeface="Calibri"/>
                <a:cs typeface="Calibri"/>
              </a:rPr>
              <a:t>costs associated with commuting to work are extremely low or nonexistent, households are willing to pay the highest rents or property prices for their accommodation.​</a:t>
            </a:r>
          </a:p>
        </p:txBody>
      </p:sp>
      <p:pic>
        <p:nvPicPr>
          <p:cNvPr id="24" name="Picture 23" descr="A building with windows and doors&#10;&#10;Description automatically generated">
            <a:extLst>
              <a:ext uri="{FF2B5EF4-FFF2-40B4-BE49-F238E27FC236}">
                <a16:creationId xmlns:a16="http://schemas.microsoft.com/office/drawing/2014/main" id="{FE72B7A9-3FD1-AE00-CB78-0B51D542588B}"/>
              </a:ext>
            </a:extLst>
          </p:cNvPr>
          <p:cNvPicPr>
            <a:picLocks noChangeAspect="1"/>
          </p:cNvPicPr>
          <p:nvPr/>
        </p:nvPicPr>
        <p:blipFill>
          <a:blip r:embed="rId3"/>
          <a:stretch>
            <a:fillRect/>
          </a:stretch>
        </p:blipFill>
        <p:spPr>
          <a:xfrm>
            <a:off x="1009650" y="1933575"/>
            <a:ext cx="1285875" cy="1323975"/>
          </a:xfrm>
          <a:prstGeom prst="rect">
            <a:avLst/>
          </a:prstGeom>
        </p:spPr>
      </p:pic>
      <p:pic>
        <p:nvPicPr>
          <p:cNvPr id="25" name="Picture 24" descr="A row of houses with trees and a street in the background&#10;&#10;Description automatically generated">
            <a:extLst>
              <a:ext uri="{FF2B5EF4-FFF2-40B4-BE49-F238E27FC236}">
                <a16:creationId xmlns:a16="http://schemas.microsoft.com/office/drawing/2014/main" id="{3A0E06F1-E926-FBB3-4B0B-DC618900D22A}"/>
              </a:ext>
            </a:extLst>
          </p:cNvPr>
          <p:cNvPicPr>
            <a:picLocks noChangeAspect="1"/>
          </p:cNvPicPr>
          <p:nvPr/>
        </p:nvPicPr>
        <p:blipFill>
          <a:blip r:embed="rId4"/>
          <a:stretch>
            <a:fillRect/>
          </a:stretch>
        </p:blipFill>
        <p:spPr>
          <a:xfrm>
            <a:off x="9239250" y="2296194"/>
            <a:ext cx="2847975" cy="1055936"/>
          </a:xfrm>
          <a:prstGeom prst="rect">
            <a:avLst/>
          </a:prstGeom>
        </p:spPr>
      </p:pic>
    </p:spTree>
    <p:extLst>
      <p:ext uri="{BB962C8B-B14F-4D97-AF65-F5344CB8AC3E}">
        <p14:creationId xmlns:p14="http://schemas.microsoft.com/office/powerpoint/2010/main" val="8824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1F6599A-02DA-54F6-C5EA-F78AED681484}"/>
              </a:ext>
            </a:extLst>
          </p:cNvPr>
          <p:cNvSpPr>
            <a:spLocks noGrp="1"/>
          </p:cNvSpPr>
          <p:nvPr>
            <p:ph type="sldNum" sz="quarter" idx="12"/>
          </p:nvPr>
        </p:nvSpPr>
        <p:spPr/>
        <p:txBody>
          <a:bodyPr/>
          <a:lstStyle/>
          <a:p>
            <a:fld id="{999D6305-5EC4-4F20-B50E-C3A3CD93D5CC}" type="slidenum">
              <a:rPr lang="en-IN" smtClean="0"/>
              <a:t>21</a:t>
            </a:fld>
            <a:endParaRPr lang="en-IN"/>
          </a:p>
        </p:txBody>
      </p:sp>
      <p:graphicFrame>
        <p:nvGraphicFramePr>
          <p:cNvPr id="9" name="Text Placeholder 3">
            <a:extLst>
              <a:ext uri="{FF2B5EF4-FFF2-40B4-BE49-F238E27FC236}">
                <a16:creationId xmlns:a16="http://schemas.microsoft.com/office/drawing/2014/main" id="{E7B876E4-8516-B692-8D2B-103C09976A5B}"/>
              </a:ext>
            </a:extLst>
          </p:cNvPr>
          <p:cNvGraphicFramePr/>
          <p:nvPr>
            <p:extLst>
              <p:ext uri="{D42A27DB-BD31-4B8C-83A1-F6EECF244321}">
                <p14:modId xmlns:p14="http://schemas.microsoft.com/office/powerpoint/2010/main" val="37168770"/>
              </p:ext>
            </p:extLst>
          </p:nvPr>
        </p:nvGraphicFramePr>
        <p:xfrm>
          <a:off x="6090100" y="1414075"/>
          <a:ext cx="5577644" cy="4776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Title 1">
            <a:extLst>
              <a:ext uri="{FF2B5EF4-FFF2-40B4-BE49-F238E27FC236}">
                <a16:creationId xmlns:a16="http://schemas.microsoft.com/office/drawing/2014/main" id="{559B0BB0-CC1A-70C2-B6D8-63077249ECF9}"/>
              </a:ext>
            </a:extLst>
          </p:cNvPr>
          <p:cNvSpPr txBox="1">
            <a:spLocks/>
          </p:cNvSpPr>
          <p:nvPr/>
        </p:nvSpPr>
        <p:spPr>
          <a:xfrm>
            <a:off x="1482115" y="1542288"/>
            <a:ext cx="3602736" cy="4526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r>
              <a:rPr lang="en-US" sz="4000">
                <a:solidFill>
                  <a:schemeClr val="tx1"/>
                </a:solidFill>
              </a:rPr>
              <a:t>Thank You!</a:t>
            </a:r>
          </a:p>
        </p:txBody>
      </p:sp>
      <p:sp>
        <p:nvSpPr>
          <p:cNvPr id="39" name="Title 38">
            <a:extLst>
              <a:ext uri="{FF2B5EF4-FFF2-40B4-BE49-F238E27FC236}">
                <a16:creationId xmlns:a16="http://schemas.microsoft.com/office/drawing/2014/main" id="{E3D813D2-64FE-20A9-BC54-700BDE3C55D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0544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F7B6-4A79-FDC0-7D7C-95F556ACF8E2}"/>
              </a:ext>
            </a:extLst>
          </p:cNvPr>
          <p:cNvSpPr>
            <a:spLocks noGrp="1"/>
          </p:cNvSpPr>
          <p:nvPr>
            <p:ph type="title"/>
          </p:nvPr>
        </p:nvSpPr>
        <p:spPr/>
        <p:txBody>
          <a:bodyPr/>
          <a:lstStyle/>
          <a:p>
            <a:r>
              <a:rPr lang="en-IN">
                <a:ea typeface="Calibri Light"/>
                <a:cs typeface="Calibri Light"/>
              </a:rPr>
              <a:t>What is Urbanization? </a:t>
            </a:r>
            <a:endParaRPr lang="en-IN"/>
          </a:p>
        </p:txBody>
      </p:sp>
      <p:sp>
        <p:nvSpPr>
          <p:cNvPr id="3" name="Slide Number Placeholder 2">
            <a:extLst>
              <a:ext uri="{FF2B5EF4-FFF2-40B4-BE49-F238E27FC236}">
                <a16:creationId xmlns:a16="http://schemas.microsoft.com/office/drawing/2014/main" id="{7F177AFE-CA47-6940-E50F-99F19021B27A}"/>
              </a:ext>
            </a:extLst>
          </p:cNvPr>
          <p:cNvSpPr>
            <a:spLocks noGrp="1"/>
          </p:cNvSpPr>
          <p:nvPr>
            <p:ph type="sldNum" sz="quarter" idx="11"/>
          </p:nvPr>
        </p:nvSpPr>
        <p:spPr/>
        <p:txBody>
          <a:bodyPr/>
          <a:lstStyle/>
          <a:p>
            <a:fld id="{999D6305-5EC4-4F20-B50E-C3A3CD93D5CC}" type="slidenum">
              <a:rPr lang="en-IN" smtClean="0"/>
              <a:t>3</a:t>
            </a:fld>
            <a:endParaRPr lang="en-IN"/>
          </a:p>
        </p:txBody>
      </p:sp>
      <p:sp>
        <p:nvSpPr>
          <p:cNvPr id="4" name="Text Placeholder 3">
            <a:extLst>
              <a:ext uri="{FF2B5EF4-FFF2-40B4-BE49-F238E27FC236}">
                <a16:creationId xmlns:a16="http://schemas.microsoft.com/office/drawing/2014/main" id="{E3D3630C-C475-A099-E0F8-3FB0B7A94E0F}"/>
              </a:ext>
            </a:extLst>
          </p:cNvPr>
          <p:cNvSpPr>
            <a:spLocks noGrp="1"/>
          </p:cNvSpPr>
          <p:nvPr>
            <p:ph type="body" sz="quarter" idx="13"/>
          </p:nvPr>
        </p:nvSpPr>
        <p:spPr>
          <a:xfrm>
            <a:off x="1076632" y="2111730"/>
            <a:ext cx="5015524" cy="4017352"/>
          </a:xfrm>
        </p:spPr>
        <p:txBody>
          <a:bodyPr vert="horz" lIns="91440" tIns="45720" rIns="91440" bIns="45720" rtlCol="0" anchor="t">
            <a:normAutofit/>
          </a:bodyPr>
          <a:lstStyle/>
          <a:p>
            <a:pPr algn="just"/>
            <a:r>
              <a:rPr lang="en-IN" sz="1600" i="0">
                <a:solidFill>
                  <a:srgbClr val="374151"/>
                </a:solidFill>
                <a:ea typeface="+mn-lt"/>
                <a:cs typeface="+mn-lt"/>
              </a:rPr>
              <a:t>Urbanization refers to the </a:t>
            </a:r>
            <a:r>
              <a:rPr lang="en-IN" sz="1600" b="1" i="0">
                <a:solidFill>
                  <a:srgbClr val="374151"/>
                </a:solidFill>
                <a:ea typeface="+mn-lt"/>
                <a:cs typeface="+mn-lt"/>
              </a:rPr>
              <a:t>transition of populations from rural areas to cities</a:t>
            </a:r>
            <a:r>
              <a:rPr lang="en-IN" sz="1600" i="0">
                <a:solidFill>
                  <a:srgbClr val="374151"/>
                </a:solidFill>
                <a:ea typeface="+mn-lt"/>
                <a:cs typeface="+mn-lt"/>
              </a:rPr>
              <a:t>, </a:t>
            </a:r>
            <a:r>
              <a:rPr lang="en-IN" sz="1600" b="1" i="0">
                <a:solidFill>
                  <a:srgbClr val="374151"/>
                </a:solidFill>
                <a:ea typeface="+mn-lt"/>
                <a:cs typeface="+mn-lt"/>
              </a:rPr>
              <a:t>involving shifts from agriculture to urban activities like trade, industry, and management</a:t>
            </a:r>
            <a:r>
              <a:rPr lang="en-IN" sz="1600" i="0">
                <a:solidFill>
                  <a:srgbClr val="374151"/>
                </a:solidFill>
                <a:ea typeface="+mn-lt"/>
                <a:cs typeface="+mn-lt"/>
              </a:rPr>
              <a:t>. This process expands the interrelationships within a population's habitat and reflects on </a:t>
            </a:r>
            <a:r>
              <a:rPr lang="en-IN" sz="1600" b="1" i="0">
                <a:solidFill>
                  <a:srgbClr val="374151"/>
                </a:solidFill>
                <a:ea typeface="+mn-lt"/>
                <a:cs typeface="+mn-lt"/>
              </a:rPr>
              <a:t>populations behaviour</a:t>
            </a:r>
            <a:r>
              <a:rPr lang="en-IN" sz="1600" i="0">
                <a:solidFill>
                  <a:srgbClr val="374151"/>
                </a:solidFill>
                <a:ea typeface="+mn-lt"/>
                <a:cs typeface="+mn-lt"/>
              </a:rPr>
              <a:t>. Notably, the growth of urban population and non-agricultural urban centres are key aspects. Urbanization has accelerated significantly with industrialization and increased urban growth, shaping contemporary life (Hawley, 1978).</a:t>
            </a:r>
            <a:endParaRPr lang="en-US" sz="1600"/>
          </a:p>
        </p:txBody>
      </p:sp>
      <p:pic>
        <p:nvPicPr>
          <p:cNvPr id="9" name="Picture 8" descr="A map of a city&#10;&#10;Description automatically generated">
            <a:extLst>
              <a:ext uri="{FF2B5EF4-FFF2-40B4-BE49-F238E27FC236}">
                <a16:creationId xmlns:a16="http://schemas.microsoft.com/office/drawing/2014/main" id="{0B134974-FFE9-E411-F7EF-83C6526CB089}"/>
              </a:ext>
            </a:extLst>
          </p:cNvPr>
          <p:cNvPicPr>
            <a:picLocks noChangeAspect="1"/>
          </p:cNvPicPr>
          <p:nvPr/>
        </p:nvPicPr>
        <p:blipFill rotWithShape="1">
          <a:blip r:embed="rId2"/>
          <a:srcRect l="22125" t="-27654" r="25436" b="27374"/>
          <a:stretch/>
        </p:blipFill>
        <p:spPr>
          <a:xfrm>
            <a:off x="7731640" y="1906712"/>
            <a:ext cx="3695984" cy="4420683"/>
          </a:xfrm>
          <a:prstGeom prst="rect">
            <a:avLst/>
          </a:prstGeom>
          <a:effectLst>
            <a:outerShdw blurRad="127000" dist="50800" dir="10800000" sx="99000" sy="99000" algn="r" rotWithShape="0">
              <a:prstClr val="black">
                <a:alpha val="40000"/>
              </a:prstClr>
            </a:outerShdw>
          </a:effectLst>
        </p:spPr>
      </p:pic>
      <p:sp>
        <p:nvSpPr>
          <p:cNvPr id="11" name="TextBox 10">
            <a:extLst>
              <a:ext uri="{FF2B5EF4-FFF2-40B4-BE49-F238E27FC236}">
                <a16:creationId xmlns:a16="http://schemas.microsoft.com/office/drawing/2014/main" id="{17E583D3-CE78-03C2-1B9B-3BA30EB4CD1F}"/>
              </a:ext>
            </a:extLst>
          </p:cNvPr>
          <p:cNvSpPr txBox="1"/>
          <p:nvPr/>
        </p:nvSpPr>
        <p:spPr>
          <a:xfrm>
            <a:off x="432005" y="5130902"/>
            <a:ext cx="19335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00B050"/>
                </a:solidFill>
              </a:rPr>
              <a:t>Moving to cities</a:t>
            </a:r>
          </a:p>
        </p:txBody>
      </p:sp>
      <p:cxnSp>
        <p:nvCxnSpPr>
          <p:cNvPr id="12" name="Straight Arrow Connector 11">
            <a:extLst>
              <a:ext uri="{FF2B5EF4-FFF2-40B4-BE49-F238E27FC236}">
                <a16:creationId xmlns:a16="http://schemas.microsoft.com/office/drawing/2014/main" id="{F318E02F-BB47-C25D-A027-580F08A495F9}"/>
              </a:ext>
            </a:extLst>
          </p:cNvPr>
          <p:cNvCxnSpPr/>
          <p:nvPr/>
        </p:nvCxnSpPr>
        <p:spPr>
          <a:xfrm>
            <a:off x="2141711" y="5295163"/>
            <a:ext cx="6762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5767EF7-66FE-3101-81F3-C7D7903E9DEA}"/>
              </a:ext>
            </a:extLst>
          </p:cNvPr>
          <p:cNvSpPr txBox="1"/>
          <p:nvPr/>
        </p:nvSpPr>
        <p:spPr>
          <a:xfrm>
            <a:off x="2813562" y="4848225"/>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00B050"/>
                </a:solidFill>
              </a:rPr>
              <a:t>Changing from agriculture to other pursuits common to cities</a:t>
            </a:r>
          </a:p>
        </p:txBody>
      </p:sp>
      <p:cxnSp>
        <p:nvCxnSpPr>
          <p:cNvPr id="14" name="Straight Arrow Connector 13">
            <a:extLst>
              <a:ext uri="{FF2B5EF4-FFF2-40B4-BE49-F238E27FC236}">
                <a16:creationId xmlns:a16="http://schemas.microsoft.com/office/drawing/2014/main" id="{F3F8C813-CA54-1AB2-C738-3B9C4BA7080B}"/>
              </a:ext>
            </a:extLst>
          </p:cNvPr>
          <p:cNvCxnSpPr>
            <a:cxnSpLocks/>
          </p:cNvCxnSpPr>
          <p:nvPr/>
        </p:nvCxnSpPr>
        <p:spPr>
          <a:xfrm>
            <a:off x="5444120" y="5318207"/>
            <a:ext cx="6762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A3B1CED-8857-2ADA-5717-000EC3FA23D9}"/>
              </a:ext>
            </a:extLst>
          </p:cNvPr>
          <p:cNvSpPr txBox="1"/>
          <p:nvPr/>
        </p:nvSpPr>
        <p:spPr>
          <a:xfrm>
            <a:off x="6179881" y="4858979"/>
            <a:ext cx="17335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00B050"/>
                </a:solidFill>
              </a:rPr>
              <a:t>Changes of behavior patterns</a:t>
            </a:r>
          </a:p>
        </p:txBody>
      </p:sp>
      <p:sp>
        <p:nvSpPr>
          <p:cNvPr id="5" name="Rectangle 4">
            <a:extLst>
              <a:ext uri="{FF2B5EF4-FFF2-40B4-BE49-F238E27FC236}">
                <a16:creationId xmlns:a16="http://schemas.microsoft.com/office/drawing/2014/main" id="{9C0D43FF-734D-CA3D-1E6C-6333726938CA}"/>
              </a:ext>
            </a:extLst>
          </p:cNvPr>
          <p:cNvSpPr/>
          <p:nvPr/>
        </p:nvSpPr>
        <p:spPr>
          <a:xfrm>
            <a:off x="232902" y="4676314"/>
            <a:ext cx="7275870" cy="1401096"/>
          </a:xfrm>
          <a:prstGeom prst="rect">
            <a:avLst/>
          </a:prstGeom>
          <a:noFill/>
          <a:ln>
            <a:solidFill>
              <a:schemeClr val="accent4">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F23079-330F-2D6E-9EE7-02AAAFAA9E9E}"/>
              </a:ext>
            </a:extLst>
          </p:cNvPr>
          <p:cNvPicPr>
            <a:picLocks noChangeAspect="1"/>
          </p:cNvPicPr>
          <p:nvPr/>
        </p:nvPicPr>
        <p:blipFill>
          <a:blip r:embed="rId3"/>
          <a:stretch>
            <a:fillRect/>
          </a:stretch>
        </p:blipFill>
        <p:spPr>
          <a:xfrm>
            <a:off x="6653981" y="943509"/>
            <a:ext cx="5533102" cy="3471562"/>
          </a:xfrm>
          <a:prstGeom prst="rect">
            <a:avLst/>
          </a:prstGeom>
        </p:spPr>
      </p:pic>
      <p:sp>
        <p:nvSpPr>
          <p:cNvPr id="7" name="TextBox 6">
            <a:extLst>
              <a:ext uri="{FF2B5EF4-FFF2-40B4-BE49-F238E27FC236}">
                <a16:creationId xmlns:a16="http://schemas.microsoft.com/office/drawing/2014/main" id="{74B075DE-E1D3-E406-F76D-E68E475A9891}"/>
              </a:ext>
            </a:extLst>
          </p:cNvPr>
          <p:cNvSpPr txBox="1"/>
          <p:nvPr/>
        </p:nvSpPr>
        <p:spPr>
          <a:xfrm>
            <a:off x="-47625" y="6528927"/>
            <a:ext cx="1216342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333333"/>
                </a:solidFill>
                <a:latin typeface="Open Sans"/>
                <a:ea typeface="Open Sans"/>
                <a:cs typeface="Open Sans"/>
              </a:rPr>
              <a:t>Hawley, A. H. (1978) "</a:t>
            </a:r>
            <a:r>
              <a:rPr lang="en-US" sz="1100" i="1">
                <a:solidFill>
                  <a:srgbClr val="333333"/>
                </a:solidFill>
                <a:latin typeface="Open Sans"/>
                <a:ea typeface="Open Sans"/>
                <a:cs typeface="Open Sans"/>
              </a:rPr>
              <a:t>Urbanization as process</a:t>
            </a:r>
            <a:r>
              <a:rPr lang="en-US" sz="1100">
                <a:solidFill>
                  <a:srgbClr val="333333"/>
                </a:solidFill>
                <a:latin typeface="Open Sans"/>
                <a:ea typeface="Open Sans"/>
                <a:cs typeface="Open Sans"/>
              </a:rPr>
              <a:t>," pp. 3-26 in D. Street (ed.) </a:t>
            </a:r>
            <a:r>
              <a:rPr lang="en-US" sz="1100" i="1">
                <a:solidFill>
                  <a:srgbClr val="333333"/>
                </a:solidFill>
                <a:latin typeface="Open Sans"/>
                <a:ea typeface="Open Sans"/>
                <a:cs typeface="Open Sans"/>
              </a:rPr>
              <a:t>Handbook of Contemporary Urban Life: An Examination of Urbanization, Social Organization and Metropolitan Politics</a:t>
            </a:r>
            <a:r>
              <a:rPr lang="en-US" sz="1100">
                <a:solidFill>
                  <a:srgbClr val="333333"/>
                </a:solidFill>
                <a:latin typeface="Open Sans"/>
                <a:ea typeface="Open Sans"/>
                <a:cs typeface="Open Sans"/>
              </a:rPr>
              <a:t>.</a:t>
            </a:r>
          </a:p>
        </p:txBody>
      </p:sp>
    </p:spTree>
    <p:extLst>
      <p:ext uri="{BB962C8B-B14F-4D97-AF65-F5344CB8AC3E}">
        <p14:creationId xmlns:p14="http://schemas.microsoft.com/office/powerpoint/2010/main" val="231510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8095CF-E2D9-2BEF-3A5B-514DB4F53970}"/>
              </a:ext>
            </a:extLst>
          </p:cNvPr>
          <p:cNvSpPr>
            <a:spLocks noGrp="1"/>
          </p:cNvSpPr>
          <p:nvPr>
            <p:ph type="sldNum" sz="quarter" idx="12"/>
          </p:nvPr>
        </p:nvSpPr>
        <p:spPr/>
        <p:txBody>
          <a:bodyPr/>
          <a:lstStyle/>
          <a:p>
            <a:fld id="{999D6305-5EC4-4F20-B50E-C3A3CD93D5CC}" type="slidenum">
              <a:rPr lang="en-IN" smtClean="0"/>
              <a:t>4</a:t>
            </a:fld>
            <a:endParaRPr lang="en-IN"/>
          </a:p>
        </p:txBody>
      </p:sp>
      <p:sp>
        <p:nvSpPr>
          <p:cNvPr id="32" name="Title 1">
            <a:extLst>
              <a:ext uri="{FF2B5EF4-FFF2-40B4-BE49-F238E27FC236}">
                <a16:creationId xmlns:a16="http://schemas.microsoft.com/office/drawing/2014/main" id="{E0F9CAC0-3704-D12F-C77E-32B34201390E}"/>
              </a:ext>
            </a:extLst>
          </p:cNvPr>
          <p:cNvSpPr>
            <a:spLocks noGrp="1"/>
          </p:cNvSpPr>
          <p:nvPr>
            <p:ph type="title"/>
          </p:nvPr>
        </p:nvSpPr>
        <p:spPr>
          <a:xfrm>
            <a:off x="981075" y="-330200"/>
            <a:ext cx="10515600" cy="1325563"/>
          </a:xfrm>
        </p:spPr>
        <p:txBody>
          <a:bodyPr/>
          <a:lstStyle/>
          <a:p>
            <a:r>
              <a:rPr lang="en-IN">
                <a:ea typeface="Calibri Light"/>
                <a:cs typeface="Calibri Light"/>
              </a:rPr>
              <a:t>Why do cities exist? </a:t>
            </a:r>
            <a:endParaRPr lang="en-IN"/>
          </a:p>
        </p:txBody>
      </p:sp>
      <p:sp>
        <p:nvSpPr>
          <p:cNvPr id="33" name="TextBox 32">
            <a:extLst>
              <a:ext uri="{FF2B5EF4-FFF2-40B4-BE49-F238E27FC236}">
                <a16:creationId xmlns:a16="http://schemas.microsoft.com/office/drawing/2014/main" id="{FF671DBE-8948-58CA-28C9-7B3A0463447F}"/>
              </a:ext>
            </a:extLst>
          </p:cNvPr>
          <p:cNvSpPr txBox="1"/>
          <p:nvPr/>
        </p:nvSpPr>
        <p:spPr>
          <a:xfrm>
            <a:off x="897808" y="782894"/>
            <a:ext cx="404597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a:solidFill>
                  <a:srgbClr val="374151"/>
                </a:solidFill>
                <a:latin typeface="Calibri"/>
                <a:ea typeface="Calibri"/>
                <a:cs typeface="Calibri"/>
              </a:rPr>
              <a:t>Formation and growth of cities are influenced by complex social, economic, and historical factors. But it is 'clustering' that plays a crucial role in the existence and vitality of cities.</a:t>
            </a:r>
            <a:endParaRPr lang="en-US" sz="1600">
              <a:latin typeface="Calibri"/>
              <a:ea typeface="Calibri"/>
              <a:cs typeface="Calibri"/>
            </a:endParaRPr>
          </a:p>
        </p:txBody>
      </p:sp>
      <p:sp>
        <p:nvSpPr>
          <p:cNvPr id="34" name="TextBox 33">
            <a:extLst>
              <a:ext uri="{FF2B5EF4-FFF2-40B4-BE49-F238E27FC236}">
                <a16:creationId xmlns:a16="http://schemas.microsoft.com/office/drawing/2014/main" id="{B361168F-58AC-02D5-BCF2-014EBBF71C96}"/>
              </a:ext>
            </a:extLst>
          </p:cNvPr>
          <p:cNvSpPr txBox="1"/>
          <p:nvPr/>
        </p:nvSpPr>
        <p:spPr>
          <a:xfrm>
            <a:off x="1085850" y="2085975"/>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374151"/>
                </a:solidFill>
                <a:latin typeface="Calibri"/>
                <a:ea typeface="Calibri"/>
                <a:cs typeface="Calibri"/>
              </a:rPr>
              <a:t>Economic Opportunities</a:t>
            </a:r>
            <a:endParaRPr lang="en-US" sz="1600" b="1">
              <a:latin typeface="Calibri"/>
              <a:ea typeface="Calibri"/>
              <a:cs typeface="Calibri"/>
            </a:endParaRPr>
          </a:p>
        </p:txBody>
      </p:sp>
      <p:sp>
        <p:nvSpPr>
          <p:cNvPr id="35" name="TextBox 34">
            <a:extLst>
              <a:ext uri="{FF2B5EF4-FFF2-40B4-BE49-F238E27FC236}">
                <a16:creationId xmlns:a16="http://schemas.microsoft.com/office/drawing/2014/main" id="{E68320D1-1801-F6B2-A690-FF277328B3B3}"/>
              </a:ext>
            </a:extLst>
          </p:cNvPr>
          <p:cNvSpPr txBox="1"/>
          <p:nvPr/>
        </p:nvSpPr>
        <p:spPr>
          <a:xfrm>
            <a:off x="1085850" y="2524125"/>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374151"/>
                </a:solidFill>
                <a:latin typeface="Calibri"/>
                <a:ea typeface="Calibri"/>
                <a:cs typeface="Calibri"/>
              </a:rPr>
              <a:t>Trade and Commerce</a:t>
            </a:r>
            <a:endParaRPr lang="en-US" sz="1600" b="1">
              <a:latin typeface="Calibri"/>
              <a:ea typeface="Calibri"/>
              <a:cs typeface="Calibri"/>
            </a:endParaRPr>
          </a:p>
        </p:txBody>
      </p:sp>
      <p:sp>
        <p:nvSpPr>
          <p:cNvPr id="36" name="TextBox 35">
            <a:extLst>
              <a:ext uri="{FF2B5EF4-FFF2-40B4-BE49-F238E27FC236}">
                <a16:creationId xmlns:a16="http://schemas.microsoft.com/office/drawing/2014/main" id="{229A1B96-8938-C269-E9F6-C9DA88311514}"/>
              </a:ext>
            </a:extLst>
          </p:cNvPr>
          <p:cNvSpPr txBox="1"/>
          <p:nvPr/>
        </p:nvSpPr>
        <p:spPr>
          <a:xfrm>
            <a:off x="1085850" y="302895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374151"/>
                </a:solidFill>
                <a:latin typeface="Calibri"/>
                <a:ea typeface="Calibri"/>
                <a:cs typeface="Calibri"/>
              </a:rPr>
              <a:t>Social and Cultural Centers</a:t>
            </a:r>
            <a:endParaRPr lang="en-US" sz="1600" b="1">
              <a:latin typeface="Calibri"/>
              <a:ea typeface="Calibri"/>
              <a:cs typeface="Calibri"/>
            </a:endParaRPr>
          </a:p>
        </p:txBody>
      </p:sp>
      <p:sp>
        <p:nvSpPr>
          <p:cNvPr id="37" name="TextBox 36">
            <a:extLst>
              <a:ext uri="{FF2B5EF4-FFF2-40B4-BE49-F238E27FC236}">
                <a16:creationId xmlns:a16="http://schemas.microsoft.com/office/drawing/2014/main" id="{7DA8F3FC-59B7-B9DC-3F2B-327F3D8F28C3}"/>
              </a:ext>
            </a:extLst>
          </p:cNvPr>
          <p:cNvSpPr txBox="1"/>
          <p:nvPr/>
        </p:nvSpPr>
        <p:spPr>
          <a:xfrm>
            <a:off x="1085850" y="3914775"/>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374151"/>
                </a:solidFill>
                <a:latin typeface="Calibri"/>
                <a:ea typeface="Calibri"/>
                <a:cs typeface="Calibri"/>
              </a:rPr>
              <a:t>Education and Research</a:t>
            </a:r>
            <a:endParaRPr lang="en-US" sz="1600" b="1">
              <a:latin typeface="Calibri"/>
              <a:ea typeface="Calibri"/>
              <a:cs typeface="Calibri"/>
            </a:endParaRPr>
          </a:p>
        </p:txBody>
      </p:sp>
      <p:sp>
        <p:nvSpPr>
          <p:cNvPr id="38" name="TextBox 37">
            <a:extLst>
              <a:ext uri="{FF2B5EF4-FFF2-40B4-BE49-F238E27FC236}">
                <a16:creationId xmlns:a16="http://schemas.microsoft.com/office/drawing/2014/main" id="{996AD61D-D3D7-8F2F-66EA-7DDA52465E08}"/>
              </a:ext>
            </a:extLst>
          </p:cNvPr>
          <p:cNvSpPr txBox="1"/>
          <p:nvPr/>
        </p:nvSpPr>
        <p:spPr>
          <a:xfrm>
            <a:off x="1085850" y="4314825"/>
            <a:ext cx="344805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374151"/>
                </a:solidFill>
                <a:latin typeface="Calibri"/>
                <a:ea typeface="Calibri"/>
                <a:cs typeface="Calibri"/>
              </a:rPr>
              <a:t>Governance and Administration</a:t>
            </a:r>
            <a:endParaRPr lang="en-US" sz="1600" b="1">
              <a:latin typeface="Calibri"/>
              <a:ea typeface="Calibri"/>
              <a:cs typeface="Calibri"/>
            </a:endParaRPr>
          </a:p>
        </p:txBody>
      </p:sp>
      <p:sp>
        <p:nvSpPr>
          <p:cNvPr id="39" name="TextBox 38">
            <a:extLst>
              <a:ext uri="{FF2B5EF4-FFF2-40B4-BE49-F238E27FC236}">
                <a16:creationId xmlns:a16="http://schemas.microsoft.com/office/drawing/2014/main" id="{9A7FCC02-A25C-6D8E-1D41-BCC4C3221F54}"/>
              </a:ext>
            </a:extLst>
          </p:cNvPr>
          <p:cNvSpPr txBox="1"/>
          <p:nvPr/>
        </p:nvSpPr>
        <p:spPr>
          <a:xfrm>
            <a:off x="1085850" y="478155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374151"/>
                </a:solidFill>
                <a:latin typeface="Calibri"/>
                <a:ea typeface="Calibri"/>
                <a:cs typeface="Calibri"/>
              </a:rPr>
              <a:t>Healthcare and Services</a:t>
            </a:r>
            <a:endParaRPr lang="en-US" sz="1600" b="1">
              <a:latin typeface="Calibri"/>
              <a:ea typeface="Calibri"/>
              <a:cs typeface="Calibri"/>
            </a:endParaRPr>
          </a:p>
        </p:txBody>
      </p:sp>
      <p:sp>
        <p:nvSpPr>
          <p:cNvPr id="40" name="TextBox 39">
            <a:extLst>
              <a:ext uri="{FF2B5EF4-FFF2-40B4-BE49-F238E27FC236}">
                <a16:creationId xmlns:a16="http://schemas.microsoft.com/office/drawing/2014/main" id="{673AB6E5-0377-EB92-C9C0-F93170DFEAFD}"/>
              </a:ext>
            </a:extLst>
          </p:cNvPr>
          <p:cNvSpPr txBox="1"/>
          <p:nvPr/>
        </p:nvSpPr>
        <p:spPr>
          <a:xfrm>
            <a:off x="1076325" y="5219700"/>
            <a:ext cx="387667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374151"/>
                </a:solidFill>
                <a:latin typeface="Calibri"/>
                <a:ea typeface="Calibri"/>
                <a:cs typeface="Calibri"/>
              </a:rPr>
              <a:t>Infrastructure and Connectivity</a:t>
            </a:r>
            <a:endParaRPr lang="en-US" sz="1600" b="1">
              <a:latin typeface="Calibri"/>
              <a:ea typeface="Calibri"/>
              <a:cs typeface="Calibri"/>
            </a:endParaRPr>
          </a:p>
        </p:txBody>
      </p:sp>
      <p:sp>
        <p:nvSpPr>
          <p:cNvPr id="41" name="TextBox 40">
            <a:extLst>
              <a:ext uri="{FF2B5EF4-FFF2-40B4-BE49-F238E27FC236}">
                <a16:creationId xmlns:a16="http://schemas.microsoft.com/office/drawing/2014/main" id="{FB1D8828-B044-2AE4-F6A2-1DDA3EC0E5AB}"/>
              </a:ext>
            </a:extLst>
          </p:cNvPr>
          <p:cNvSpPr txBox="1"/>
          <p:nvPr/>
        </p:nvSpPr>
        <p:spPr>
          <a:xfrm>
            <a:off x="1076325" y="5667375"/>
            <a:ext cx="324802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374151"/>
                </a:solidFill>
                <a:latin typeface="Calibri"/>
                <a:ea typeface="Calibri"/>
                <a:cs typeface="Calibri"/>
              </a:rPr>
              <a:t>Social Networking and Community</a:t>
            </a:r>
            <a:endParaRPr lang="en-US" sz="1600" b="1">
              <a:latin typeface="Calibri"/>
              <a:ea typeface="Calibri"/>
              <a:cs typeface="Calibri"/>
            </a:endParaRPr>
          </a:p>
        </p:txBody>
      </p:sp>
      <p:sp>
        <p:nvSpPr>
          <p:cNvPr id="43" name="TextBox 42">
            <a:extLst>
              <a:ext uri="{FF2B5EF4-FFF2-40B4-BE49-F238E27FC236}">
                <a16:creationId xmlns:a16="http://schemas.microsoft.com/office/drawing/2014/main" id="{8D7EADF2-B64B-E594-5F9F-8438565E641E}"/>
              </a:ext>
            </a:extLst>
          </p:cNvPr>
          <p:cNvSpPr txBox="1"/>
          <p:nvPr/>
        </p:nvSpPr>
        <p:spPr>
          <a:xfrm>
            <a:off x="1085850" y="3495675"/>
            <a:ext cx="37338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374151"/>
                </a:solidFill>
                <a:latin typeface="Calibri"/>
                <a:ea typeface="Calibri"/>
                <a:cs typeface="Calibri"/>
              </a:rPr>
              <a:t>Innovation and Entrepreneurship</a:t>
            </a:r>
            <a:endParaRPr lang="en-US" sz="1600" b="1">
              <a:latin typeface="Calibri"/>
              <a:ea typeface="Calibri"/>
              <a:cs typeface="Calibri"/>
            </a:endParaRPr>
          </a:p>
        </p:txBody>
      </p:sp>
      <p:sp>
        <p:nvSpPr>
          <p:cNvPr id="52" name="Right Brace 51">
            <a:extLst>
              <a:ext uri="{FF2B5EF4-FFF2-40B4-BE49-F238E27FC236}">
                <a16:creationId xmlns:a16="http://schemas.microsoft.com/office/drawing/2014/main" id="{38EFD3E3-FC09-D2EF-0D62-35DC53329468}"/>
              </a:ext>
            </a:extLst>
          </p:cNvPr>
          <p:cNvSpPr/>
          <p:nvPr/>
        </p:nvSpPr>
        <p:spPr>
          <a:xfrm>
            <a:off x="4024312" y="2109787"/>
            <a:ext cx="571500" cy="3962400"/>
          </a:xfrm>
          <a:prstGeom prst="rightBrace">
            <a:avLst/>
          </a:prstGeom>
          <a:ln w="57150">
            <a:solidFill>
              <a:schemeClr val="accent2">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1EB5D6EF-32EB-194F-F1A2-72C6AE05153A}"/>
              </a:ext>
            </a:extLst>
          </p:cNvPr>
          <p:cNvSpPr txBox="1"/>
          <p:nvPr/>
        </p:nvSpPr>
        <p:spPr>
          <a:xfrm>
            <a:off x="4306990" y="3280223"/>
            <a:ext cx="33806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CLUSTERING/AGGLOMERATION</a:t>
            </a:r>
          </a:p>
        </p:txBody>
      </p:sp>
      <p:sp>
        <p:nvSpPr>
          <p:cNvPr id="55" name="TextBox 54">
            <a:extLst>
              <a:ext uri="{FF2B5EF4-FFF2-40B4-BE49-F238E27FC236}">
                <a16:creationId xmlns:a16="http://schemas.microsoft.com/office/drawing/2014/main" id="{E20E041C-5248-40F7-29DD-DDFEBECC45C6}"/>
              </a:ext>
            </a:extLst>
          </p:cNvPr>
          <p:cNvSpPr txBox="1"/>
          <p:nvPr/>
        </p:nvSpPr>
        <p:spPr>
          <a:xfrm>
            <a:off x="4648200" y="3536672"/>
            <a:ext cx="2533650"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a:solidFill>
                  <a:srgbClr val="374151"/>
                </a:solidFill>
                <a:latin typeface="Calibri"/>
                <a:ea typeface="Calibri"/>
                <a:cs typeface="Calibri"/>
              </a:rPr>
              <a:t>It refers to the spatial concentration or grouping of similar or related entities in a specific geographic area. In the context of urban studies and economics, clustering often involves the gathering of businesses, industries, institutions, or people near one another. </a:t>
            </a:r>
            <a:endParaRPr lang="en-US" sz="1600">
              <a:latin typeface="Calibri"/>
              <a:ea typeface="Calibri"/>
              <a:cs typeface="Calibri"/>
            </a:endParaRPr>
          </a:p>
        </p:txBody>
      </p:sp>
      <p:pic>
        <p:nvPicPr>
          <p:cNvPr id="56" name="Picture 55" descr="A map of india with blue dots&#10;&#10;Description automatically generated">
            <a:extLst>
              <a:ext uri="{FF2B5EF4-FFF2-40B4-BE49-F238E27FC236}">
                <a16:creationId xmlns:a16="http://schemas.microsoft.com/office/drawing/2014/main" id="{6CC94C31-9C25-D32F-C083-449483070D0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38867" y="792143"/>
            <a:ext cx="2011001" cy="2088062"/>
          </a:xfrm>
          <a:prstGeom prst="rect">
            <a:avLst/>
          </a:prstGeom>
        </p:spPr>
      </p:pic>
      <p:sp>
        <p:nvSpPr>
          <p:cNvPr id="59" name="Oval 58">
            <a:extLst>
              <a:ext uri="{FF2B5EF4-FFF2-40B4-BE49-F238E27FC236}">
                <a16:creationId xmlns:a16="http://schemas.microsoft.com/office/drawing/2014/main" id="{6D57C07F-F012-4839-875E-C736B04264BA}"/>
              </a:ext>
            </a:extLst>
          </p:cNvPr>
          <p:cNvSpPr/>
          <p:nvPr/>
        </p:nvSpPr>
        <p:spPr>
          <a:xfrm>
            <a:off x="5386848" y="1169732"/>
            <a:ext cx="333375" cy="3048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B60CBAA4-98CF-3505-F009-7FA62C2A7D3E}"/>
              </a:ext>
            </a:extLst>
          </p:cNvPr>
          <p:cNvSpPr/>
          <p:nvPr/>
        </p:nvSpPr>
        <p:spPr>
          <a:xfrm>
            <a:off x="5147494" y="1714500"/>
            <a:ext cx="333375" cy="3048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21A6D49-4D9A-BDB0-C8AD-9EE6E8D61BA4}"/>
              </a:ext>
            </a:extLst>
          </p:cNvPr>
          <p:cNvSpPr/>
          <p:nvPr/>
        </p:nvSpPr>
        <p:spPr>
          <a:xfrm>
            <a:off x="5482405" y="2212873"/>
            <a:ext cx="333375" cy="3048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604A346-F8FD-7A29-9FA6-0ECBFE30BA5A}"/>
              </a:ext>
            </a:extLst>
          </p:cNvPr>
          <p:cNvSpPr/>
          <p:nvPr/>
        </p:nvSpPr>
        <p:spPr>
          <a:xfrm>
            <a:off x="6101530" y="1567016"/>
            <a:ext cx="333375" cy="3048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68EBC39E-97C8-0E3F-0E4D-3AB8B152D230}"/>
              </a:ext>
            </a:extLst>
          </p:cNvPr>
          <p:cNvSpPr txBox="1"/>
          <p:nvPr/>
        </p:nvSpPr>
        <p:spPr>
          <a:xfrm>
            <a:off x="7772400" y="2109328"/>
            <a:ext cx="46408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a:ea typeface="Calibri"/>
                <a:cs typeface="Calibri"/>
              </a:rPr>
              <a:t>Facilitating Trade (in Goods and Ideas)</a:t>
            </a:r>
            <a:endParaRPr lang="en-US">
              <a:latin typeface="Calibri"/>
              <a:ea typeface="Calibri"/>
              <a:cs typeface="Calibri"/>
            </a:endParaRPr>
          </a:p>
        </p:txBody>
      </p:sp>
      <p:sp>
        <p:nvSpPr>
          <p:cNvPr id="66" name="TextBox 65">
            <a:extLst>
              <a:ext uri="{FF2B5EF4-FFF2-40B4-BE49-F238E27FC236}">
                <a16:creationId xmlns:a16="http://schemas.microsoft.com/office/drawing/2014/main" id="{2A38FD49-695F-A177-F13D-BDB8ACB20BAE}"/>
              </a:ext>
            </a:extLst>
          </p:cNvPr>
          <p:cNvSpPr txBox="1"/>
          <p:nvPr/>
        </p:nvSpPr>
        <p:spPr>
          <a:xfrm>
            <a:off x="7772400" y="349352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Söhne"/>
              </a:rPr>
              <a:t>Facilitating Production</a:t>
            </a:r>
            <a:endParaRPr lang="en-US"/>
          </a:p>
        </p:txBody>
      </p:sp>
      <p:sp>
        <p:nvSpPr>
          <p:cNvPr id="67" name="TextBox 66">
            <a:extLst>
              <a:ext uri="{FF2B5EF4-FFF2-40B4-BE49-F238E27FC236}">
                <a16:creationId xmlns:a16="http://schemas.microsoft.com/office/drawing/2014/main" id="{235D2708-0ADA-0280-88EC-63438BD78DAA}"/>
              </a:ext>
            </a:extLst>
          </p:cNvPr>
          <p:cNvSpPr txBox="1"/>
          <p:nvPr/>
        </p:nvSpPr>
        <p:spPr>
          <a:xfrm>
            <a:off x="7772400" y="4740378"/>
            <a:ext cx="3468329" cy="3816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Söhne"/>
              </a:rPr>
              <a:t>Facilitating Consumption</a:t>
            </a:r>
            <a:endParaRPr lang="en-US"/>
          </a:p>
        </p:txBody>
      </p:sp>
      <p:sp>
        <p:nvSpPr>
          <p:cNvPr id="68" name="Left Brace 67">
            <a:extLst>
              <a:ext uri="{FF2B5EF4-FFF2-40B4-BE49-F238E27FC236}">
                <a16:creationId xmlns:a16="http://schemas.microsoft.com/office/drawing/2014/main" id="{C31FED4F-6C41-50C2-656E-EABB06DEA1C3}"/>
              </a:ext>
            </a:extLst>
          </p:cNvPr>
          <p:cNvSpPr/>
          <p:nvPr/>
        </p:nvSpPr>
        <p:spPr>
          <a:xfrm>
            <a:off x="7245145" y="2095498"/>
            <a:ext cx="393290" cy="3969775"/>
          </a:xfrm>
          <a:prstGeom prst="leftBrac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68">
            <a:extLst>
              <a:ext uri="{FF2B5EF4-FFF2-40B4-BE49-F238E27FC236}">
                <a16:creationId xmlns:a16="http://schemas.microsoft.com/office/drawing/2014/main" id="{3BE111D2-916A-91D4-3577-FA12B6D5B938}"/>
              </a:ext>
            </a:extLst>
          </p:cNvPr>
          <p:cNvSpPr txBox="1"/>
          <p:nvPr/>
        </p:nvSpPr>
        <p:spPr>
          <a:xfrm>
            <a:off x="7883626" y="2497701"/>
            <a:ext cx="325693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sz="1400" b="1" i="1" dirty="0">
                <a:ea typeface="+mn-lt"/>
                <a:cs typeface="+mn-lt"/>
              </a:rPr>
              <a:t>Comparison Shopping</a:t>
            </a:r>
            <a:endParaRPr lang="en-US" sz="2000" b="1" i="1" dirty="0">
              <a:ea typeface="+mn-lt"/>
              <a:cs typeface="+mn-lt"/>
            </a:endParaRPr>
          </a:p>
          <a:p>
            <a:pPr marL="285750" indent="-285750">
              <a:buFont typeface="Calibri"/>
              <a:buChar char="-"/>
            </a:pPr>
            <a:r>
              <a:rPr lang="en-US" sz="1400" b="1" i="1" dirty="0">
                <a:ea typeface="+mn-lt"/>
                <a:cs typeface="+mn-lt"/>
              </a:rPr>
              <a:t>Exchange of Ideas and Socialization</a:t>
            </a:r>
          </a:p>
          <a:p>
            <a:pPr marL="285750" indent="-285750">
              <a:buFont typeface="Calibri"/>
              <a:buChar char="-"/>
            </a:pPr>
            <a:r>
              <a:rPr lang="en-US" sz="1400" b="1" i="1" dirty="0">
                <a:ea typeface="Calibri" panose="020F0502020204030204"/>
                <a:cs typeface="Calibri" panose="020F0502020204030204"/>
              </a:rPr>
              <a:t>Cities as Large Markets</a:t>
            </a:r>
          </a:p>
          <a:p>
            <a:pPr marL="285750" indent="-285750">
              <a:buFont typeface="Calibri"/>
              <a:buChar char="-"/>
            </a:pPr>
            <a:r>
              <a:rPr lang="en-US" sz="1400" b="1" i="1" dirty="0">
                <a:ea typeface="Calibri" panose="020F0502020204030204"/>
                <a:cs typeface="Calibri" panose="020F0502020204030204"/>
              </a:rPr>
              <a:t>Better Transportation</a:t>
            </a:r>
          </a:p>
        </p:txBody>
      </p:sp>
      <p:sp>
        <p:nvSpPr>
          <p:cNvPr id="70" name="TextBox 69">
            <a:extLst>
              <a:ext uri="{FF2B5EF4-FFF2-40B4-BE49-F238E27FC236}">
                <a16:creationId xmlns:a16="http://schemas.microsoft.com/office/drawing/2014/main" id="{990D56AF-7753-A703-C84E-C1E328378E09}"/>
              </a:ext>
            </a:extLst>
          </p:cNvPr>
          <p:cNvSpPr txBox="1"/>
          <p:nvPr/>
        </p:nvSpPr>
        <p:spPr>
          <a:xfrm>
            <a:off x="7831086" y="3893266"/>
            <a:ext cx="280219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sz="1400" b="1" i="1">
                <a:ea typeface="+mn-lt"/>
                <a:cs typeface="+mn-lt"/>
              </a:rPr>
              <a:t>Economies of Scale</a:t>
            </a:r>
          </a:p>
          <a:p>
            <a:pPr marL="285750" indent="-285750">
              <a:buFont typeface="Calibri"/>
              <a:buChar char="-"/>
            </a:pPr>
            <a:r>
              <a:rPr lang="en-US" sz="1400" b="1" i="1">
                <a:ea typeface="+mn-lt"/>
                <a:cs typeface="+mn-lt"/>
              </a:rPr>
              <a:t>Proximity to Jobs</a:t>
            </a:r>
          </a:p>
          <a:p>
            <a:pPr marL="285750" indent="-285750">
              <a:buFont typeface="Calibri"/>
              <a:buChar char="-"/>
            </a:pPr>
            <a:r>
              <a:rPr lang="en-US" sz="1400" b="1" i="1">
                <a:ea typeface="+mn-lt"/>
                <a:cs typeface="+mn-lt"/>
              </a:rPr>
              <a:t>Clustering of Firms</a:t>
            </a:r>
          </a:p>
        </p:txBody>
      </p:sp>
      <p:sp>
        <p:nvSpPr>
          <p:cNvPr id="71" name="TextBox 70">
            <a:extLst>
              <a:ext uri="{FF2B5EF4-FFF2-40B4-BE49-F238E27FC236}">
                <a16:creationId xmlns:a16="http://schemas.microsoft.com/office/drawing/2014/main" id="{9BD2B73F-4A7E-1E53-2409-08B62E183A27}"/>
              </a:ext>
            </a:extLst>
          </p:cNvPr>
          <p:cNvSpPr txBox="1"/>
          <p:nvPr/>
        </p:nvSpPr>
        <p:spPr>
          <a:xfrm>
            <a:off x="7835080" y="5223079"/>
            <a:ext cx="27468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sz="1400" b="1" i="1">
                <a:ea typeface="+mn-lt"/>
                <a:cs typeface="+mn-lt"/>
              </a:rPr>
              <a:t>Variety of Services</a:t>
            </a:r>
          </a:p>
          <a:p>
            <a:pPr marL="285750" indent="-285750">
              <a:buFont typeface="Calibri"/>
              <a:buChar char="-"/>
            </a:pPr>
            <a:r>
              <a:rPr lang="en-US" sz="1400" b="1" i="1">
                <a:ea typeface="+mn-lt"/>
                <a:cs typeface="+mn-lt"/>
              </a:rPr>
              <a:t>Economies of Agglomeration</a:t>
            </a:r>
          </a:p>
        </p:txBody>
      </p:sp>
      <p:sp>
        <p:nvSpPr>
          <p:cNvPr id="72" name="TextBox 71">
            <a:extLst>
              <a:ext uri="{FF2B5EF4-FFF2-40B4-BE49-F238E27FC236}">
                <a16:creationId xmlns:a16="http://schemas.microsoft.com/office/drawing/2014/main" id="{D23F8E12-9544-2373-9001-3A951BF66B3A}"/>
              </a:ext>
            </a:extLst>
          </p:cNvPr>
          <p:cNvSpPr txBox="1"/>
          <p:nvPr/>
        </p:nvSpPr>
        <p:spPr>
          <a:xfrm>
            <a:off x="7182465" y="742335"/>
            <a:ext cx="445155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a:solidFill>
                  <a:srgbClr val="374151"/>
                </a:solidFill>
                <a:latin typeface="Calibri"/>
                <a:ea typeface="Calibri"/>
                <a:cs typeface="Calibri"/>
              </a:rPr>
              <a:t>Agglomeration in urban areas offers - </a:t>
            </a:r>
            <a:r>
              <a:rPr lang="en-US" sz="1600" b="1">
                <a:solidFill>
                  <a:srgbClr val="374151"/>
                </a:solidFill>
                <a:latin typeface="Calibri"/>
                <a:ea typeface="Calibri"/>
                <a:cs typeface="Calibri"/>
              </a:rPr>
              <a:t>efficient trade, cost-effective production, and access to a wide range of services and opportunities. I</a:t>
            </a:r>
            <a:r>
              <a:rPr lang="en-US" sz="1600">
                <a:solidFill>
                  <a:srgbClr val="374151"/>
                </a:solidFill>
                <a:latin typeface="Calibri"/>
                <a:ea typeface="Calibri"/>
                <a:cs typeface="Calibri"/>
              </a:rPr>
              <a:t>t is a fundamental principle, where the benefits of proximity drive economic and social interactions.</a:t>
            </a:r>
          </a:p>
        </p:txBody>
      </p:sp>
      <p:sp>
        <p:nvSpPr>
          <p:cNvPr id="73" name="TextBox 72">
            <a:extLst>
              <a:ext uri="{FF2B5EF4-FFF2-40B4-BE49-F238E27FC236}">
                <a16:creationId xmlns:a16="http://schemas.microsoft.com/office/drawing/2014/main" id="{746E8235-F81C-F807-CA6A-92AD8770C500}"/>
              </a:ext>
            </a:extLst>
          </p:cNvPr>
          <p:cNvSpPr txBox="1"/>
          <p:nvPr/>
        </p:nvSpPr>
        <p:spPr>
          <a:xfrm>
            <a:off x="4916" y="6494206"/>
            <a:ext cx="933081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i="1">
                <a:solidFill>
                  <a:srgbClr val="333333"/>
                </a:solidFill>
                <a:latin typeface="Open Sans"/>
                <a:ea typeface="Open Sans"/>
                <a:cs typeface="Open Sans"/>
              </a:rPr>
              <a:t>Economies of scale</a:t>
            </a:r>
            <a:r>
              <a:rPr lang="en-US" sz="1100" i="1">
                <a:solidFill>
                  <a:srgbClr val="333333"/>
                </a:solidFill>
                <a:latin typeface="Open Sans"/>
                <a:ea typeface="Open Sans"/>
                <a:cs typeface="Open Sans"/>
              </a:rPr>
              <a:t>:  Economies of scale refer to reduced costs per unit that arise from increased total output of a product. </a:t>
            </a:r>
          </a:p>
        </p:txBody>
      </p:sp>
      <p:sp>
        <p:nvSpPr>
          <p:cNvPr id="2" name="TextBox 1">
            <a:extLst>
              <a:ext uri="{FF2B5EF4-FFF2-40B4-BE49-F238E27FC236}">
                <a16:creationId xmlns:a16="http://schemas.microsoft.com/office/drawing/2014/main" id="{8FCA1904-E4CE-8590-1AF1-E18CA0194E08}"/>
              </a:ext>
            </a:extLst>
          </p:cNvPr>
          <p:cNvSpPr txBox="1"/>
          <p:nvPr/>
        </p:nvSpPr>
        <p:spPr>
          <a:xfrm>
            <a:off x="7686369" y="5842820"/>
            <a:ext cx="38124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Calibri"/>
              </a:rPr>
              <a:t>*The benefits that come when firms and people locate near one another </a:t>
            </a:r>
            <a:endParaRPr lang="en-US" sz="1200">
              <a:ea typeface="Calibri"/>
              <a:cs typeface="Calibri"/>
            </a:endParaRPr>
          </a:p>
        </p:txBody>
      </p:sp>
      <p:sp>
        <p:nvSpPr>
          <p:cNvPr id="3" name="TextBox 2">
            <a:extLst>
              <a:ext uri="{FF2B5EF4-FFF2-40B4-BE49-F238E27FC236}">
                <a16:creationId xmlns:a16="http://schemas.microsoft.com/office/drawing/2014/main" id="{7C23E024-B243-9487-A2D5-C5DDE2C8E236}"/>
              </a:ext>
            </a:extLst>
          </p:cNvPr>
          <p:cNvSpPr txBox="1"/>
          <p:nvPr/>
        </p:nvSpPr>
        <p:spPr>
          <a:xfrm>
            <a:off x="4684426" y="2866868"/>
            <a:ext cx="311045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i="1">
                <a:ea typeface="Calibri"/>
                <a:cs typeface="Calibri"/>
              </a:rPr>
              <a:t>Cites as nodes of accumulation</a:t>
            </a:r>
            <a:endParaRPr lang="en-US" sz="1400" b="1" i="1" err="1"/>
          </a:p>
        </p:txBody>
      </p:sp>
    </p:spTree>
    <p:extLst>
      <p:ext uri="{BB962C8B-B14F-4D97-AF65-F5344CB8AC3E}">
        <p14:creationId xmlns:p14="http://schemas.microsoft.com/office/powerpoint/2010/main" val="101511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722A8F-3BF2-8ADA-10B0-39D43BB74795}"/>
              </a:ext>
            </a:extLst>
          </p:cNvPr>
          <p:cNvSpPr>
            <a:spLocks noGrp="1"/>
          </p:cNvSpPr>
          <p:nvPr>
            <p:ph type="sldNum" sz="quarter" idx="12"/>
          </p:nvPr>
        </p:nvSpPr>
        <p:spPr/>
        <p:txBody>
          <a:bodyPr/>
          <a:lstStyle/>
          <a:p>
            <a:fld id="{999D6305-5EC4-4F20-B50E-C3A3CD93D5CC}" type="slidenum">
              <a:rPr lang="en-IN" smtClean="0"/>
              <a:t>5</a:t>
            </a:fld>
            <a:endParaRPr lang="en-IN"/>
          </a:p>
        </p:txBody>
      </p:sp>
      <p:sp>
        <p:nvSpPr>
          <p:cNvPr id="6" name="Title 1">
            <a:extLst>
              <a:ext uri="{FF2B5EF4-FFF2-40B4-BE49-F238E27FC236}">
                <a16:creationId xmlns:a16="http://schemas.microsoft.com/office/drawing/2014/main" id="{6C5C320B-B185-F8FB-FFB1-A12D977437D4}"/>
              </a:ext>
            </a:extLst>
          </p:cNvPr>
          <p:cNvSpPr>
            <a:spLocks noGrp="1"/>
          </p:cNvSpPr>
          <p:nvPr>
            <p:ph type="title"/>
          </p:nvPr>
        </p:nvSpPr>
        <p:spPr>
          <a:xfrm>
            <a:off x="1042527" y="-293329"/>
            <a:ext cx="10515600" cy="1325563"/>
          </a:xfrm>
        </p:spPr>
        <p:txBody>
          <a:bodyPr/>
          <a:lstStyle/>
          <a:p>
            <a:r>
              <a:rPr lang="en-IN" dirty="0">
                <a:ea typeface="Calibri Light"/>
                <a:cs typeface="Calibri Light"/>
              </a:rPr>
              <a:t>The Role of economics in city formation</a:t>
            </a:r>
            <a:endParaRPr lang="en-US" dirty="0"/>
          </a:p>
        </p:txBody>
      </p:sp>
      <p:sp>
        <p:nvSpPr>
          <p:cNvPr id="2" name="TextBox 1">
            <a:extLst>
              <a:ext uri="{FF2B5EF4-FFF2-40B4-BE49-F238E27FC236}">
                <a16:creationId xmlns:a16="http://schemas.microsoft.com/office/drawing/2014/main" id="{D2FB0A82-2597-0EDC-391C-335E4840F659}"/>
              </a:ext>
            </a:extLst>
          </p:cNvPr>
          <p:cNvSpPr txBox="1"/>
          <p:nvPr/>
        </p:nvSpPr>
        <p:spPr>
          <a:xfrm>
            <a:off x="945126" y="832977"/>
            <a:ext cx="48838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374151"/>
                </a:solidFill>
                <a:latin typeface="Calibri"/>
                <a:ea typeface="Calibri"/>
                <a:cs typeface="Calibri"/>
              </a:rPr>
              <a:t>Comparative advantage</a:t>
            </a:r>
            <a:r>
              <a:rPr lang="en-US" sz="1600">
                <a:solidFill>
                  <a:srgbClr val="374151"/>
                </a:solidFill>
                <a:latin typeface="Calibri"/>
                <a:ea typeface="Calibri"/>
                <a:cs typeface="Calibri"/>
              </a:rPr>
              <a:t> plays a significant role in influencing the specialization and growth of cities. </a:t>
            </a:r>
            <a:endParaRPr lang="en-US" sz="1600">
              <a:latin typeface="Calibri"/>
              <a:ea typeface="Calibri"/>
              <a:cs typeface="Calibri"/>
            </a:endParaRPr>
          </a:p>
        </p:txBody>
      </p:sp>
      <p:sp>
        <p:nvSpPr>
          <p:cNvPr id="3" name="TextBox 2">
            <a:extLst>
              <a:ext uri="{FF2B5EF4-FFF2-40B4-BE49-F238E27FC236}">
                <a16:creationId xmlns:a16="http://schemas.microsoft.com/office/drawing/2014/main" id="{1152C1AE-619D-13ED-34FB-F034F8BCB3F9}"/>
              </a:ext>
            </a:extLst>
          </p:cNvPr>
          <p:cNvSpPr txBox="1"/>
          <p:nvPr/>
        </p:nvSpPr>
        <p:spPr>
          <a:xfrm>
            <a:off x="920237" y="4824566"/>
            <a:ext cx="427057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a:solidFill>
                  <a:srgbClr val="374151"/>
                </a:solidFill>
                <a:latin typeface="Calibri"/>
                <a:ea typeface="Calibri"/>
                <a:cs typeface="Calibri"/>
              </a:rPr>
              <a:t>It is the unique strengths or advantages that a particular region or locality possesses, making it well-suited for certain economic activities or functions. </a:t>
            </a:r>
            <a:endParaRPr lang="en-US" sz="1600" b="1">
              <a:latin typeface="Calibri"/>
              <a:ea typeface="Calibri"/>
              <a:cs typeface="Calibri"/>
            </a:endParaRPr>
          </a:p>
        </p:txBody>
      </p:sp>
      <p:sp>
        <p:nvSpPr>
          <p:cNvPr id="13" name="TextBox 12">
            <a:extLst>
              <a:ext uri="{FF2B5EF4-FFF2-40B4-BE49-F238E27FC236}">
                <a16:creationId xmlns:a16="http://schemas.microsoft.com/office/drawing/2014/main" id="{74F3FC10-9675-9068-3483-A820D84FB24A}"/>
              </a:ext>
            </a:extLst>
          </p:cNvPr>
          <p:cNvSpPr txBox="1"/>
          <p:nvPr/>
        </p:nvSpPr>
        <p:spPr>
          <a:xfrm>
            <a:off x="6093849" y="1529224"/>
            <a:ext cx="4981575"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1600" b="1">
                <a:solidFill>
                  <a:srgbClr val="374151"/>
                </a:solidFill>
                <a:latin typeface="Calibri"/>
                <a:ea typeface="Calibri"/>
                <a:cs typeface="Calibri"/>
              </a:rPr>
              <a:t>Gains from Trade:</a:t>
            </a:r>
            <a:r>
              <a:rPr lang="en-US" sz="1600">
                <a:solidFill>
                  <a:srgbClr val="374151"/>
                </a:solidFill>
                <a:latin typeface="Calibri"/>
                <a:ea typeface="Calibri"/>
                <a:cs typeface="Calibri"/>
              </a:rPr>
              <a:t>  It refers to the ability of individuals, regions, or nations to produce goods or services at a lower opportunity cost compared to others. When regions or groups of people possess different comparative advantages, there are gains from trade.</a:t>
            </a:r>
          </a:p>
          <a:p>
            <a:pPr>
              <a:buChar char="•"/>
            </a:pPr>
            <a:r>
              <a:rPr lang="en-US" sz="1600" b="1">
                <a:solidFill>
                  <a:srgbClr val="374151"/>
                </a:solidFill>
                <a:latin typeface="Calibri"/>
                <a:ea typeface="Calibri"/>
                <a:cs typeface="Calibri"/>
              </a:rPr>
              <a:t>Specialization:</a:t>
            </a:r>
            <a:r>
              <a:rPr lang="en-US" sz="1600">
                <a:solidFill>
                  <a:srgbClr val="374151"/>
                </a:solidFill>
                <a:latin typeface="Calibri"/>
                <a:ea typeface="Calibri"/>
                <a:cs typeface="Calibri"/>
              </a:rPr>
              <a:t> These gains from trade encourage regions where resources are put to specialized use to maximize efficiency.</a:t>
            </a:r>
          </a:p>
          <a:p>
            <a:pPr>
              <a:buChar char="•"/>
            </a:pPr>
            <a:r>
              <a:rPr lang="en-US" sz="1600" b="1">
                <a:solidFill>
                  <a:srgbClr val="374151"/>
                </a:solidFill>
                <a:latin typeface="Calibri"/>
                <a:ea typeface="Calibri"/>
                <a:cs typeface="Calibri"/>
              </a:rPr>
              <a:t>Economies of Scale in Exchange:</a:t>
            </a:r>
            <a:r>
              <a:rPr lang="en-US" sz="1600">
                <a:solidFill>
                  <a:srgbClr val="374151"/>
                </a:solidFill>
                <a:latin typeface="Calibri"/>
                <a:ea typeface="Calibri"/>
                <a:cs typeface="Calibri"/>
              </a:rPr>
              <a:t> It is more efficient to have intermediaries, such as trading firms or marketplaces, that facilitate transactions between buyers and sellers.</a:t>
            </a:r>
          </a:p>
          <a:p>
            <a:pPr>
              <a:buChar char="•"/>
            </a:pPr>
            <a:r>
              <a:rPr lang="en-US" sz="1600" b="1">
                <a:solidFill>
                  <a:srgbClr val="374151"/>
                </a:solidFill>
                <a:latin typeface="Calibri"/>
                <a:ea typeface="Calibri"/>
                <a:cs typeface="Calibri"/>
              </a:rPr>
              <a:t>Concentration of Trading Firms:</a:t>
            </a:r>
            <a:r>
              <a:rPr lang="en-US" sz="1600">
                <a:solidFill>
                  <a:srgbClr val="374151"/>
                </a:solidFill>
                <a:latin typeface="Calibri"/>
                <a:ea typeface="Calibri"/>
                <a:cs typeface="Calibri"/>
              </a:rPr>
              <a:t> Because trading firms can streamline the process of collecting and distributing goods, they tend to concentrate in areas that facilitate these activities. Hence, forming trading cities. </a:t>
            </a:r>
          </a:p>
        </p:txBody>
      </p:sp>
      <p:sp>
        <p:nvSpPr>
          <p:cNvPr id="16" name="Left Brace 15">
            <a:extLst>
              <a:ext uri="{FF2B5EF4-FFF2-40B4-BE49-F238E27FC236}">
                <a16:creationId xmlns:a16="http://schemas.microsoft.com/office/drawing/2014/main" id="{ECCD42E0-4B5D-42A7-70CE-8096F3A1479E}"/>
              </a:ext>
            </a:extLst>
          </p:cNvPr>
          <p:cNvSpPr/>
          <p:nvPr/>
        </p:nvSpPr>
        <p:spPr>
          <a:xfrm>
            <a:off x="5573661" y="1530143"/>
            <a:ext cx="393290" cy="3969775"/>
          </a:xfrm>
          <a:prstGeom prst="leftBrac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descr="A diagram of a diagram of a group of people&#10;&#10;Description automatically generated">
            <a:extLst>
              <a:ext uri="{FF2B5EF4-FFF2-40B4-BE49-F238E27FC236}">
                <a16:creationId xmlns:a16="http://schemas.microsoft.com/office/drawing/2014/main" id="{6FA53F3F-F8B4-A9B4-3A69-8E78EBDE792B}"/>
              </a:ext>
            </a:extLst>
          </p:cNvPr>
          <p:cNvPicPr>
            <a:picLocks noChangeAspect="1"/>
          </p:cNvPicPr>
          <p:nvPr/>
        </p:nvPicPr>
        <p:blipFill>
          <a:blip r:embed="rId2"/>
          <a:stretch>
            <a:fillRect/>
          </a:stretch>
        </p:blipFill>
        <p:spPr>
          <a:xfrm>
            <a:off x="1501515" y="1535315"/>
            <a:ext cx="3155429" cy="3300189"/>
          </a:xfrm>
          <a:prstGeom prst="rect">
            <a:avLst/>
          </a:prstGeom>
        </p:spPr>
      </p:pic>
    </p:spTree>
    <p:extLst>
      <p:ext uri="{BB962C8B-B14F-4D97-AF65-F5344CB8AC3E}">
        <p14:creationId xmlns:p14="http://schemas.microsoft.com/office/powerpoint/2010/main" val="221925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722A8F-3BF2-8ADA-10B0-39D43BB74795}"/>
              </a:ext>
            </a:extLst>
          </p:cNvPr>
          <p:cNvSpPr>
            <a:spLocks noGrp="1"/>
          </p:cNvSpPr>
          <p:nvPr>
            <p:ph type="sldNum" sz="quarter" idx="12"/>
          </p:nvPr>
        </p:nvSpPr>
        <p:spPr/>
        <p:txBody>
          <a:bodyPr/>
          <a:lstStyle/>
          <a:p>
            <a:fld id="{999D6305-5EC4-4F20-B50E-C3A3CD93D5CC}" type="slidenum">
              <a:rPr lang="en-IN" smtClean="0"/>
              <a:t>6</a:t>
            </a:fld>
            <a:endParaRPr lang="en-IN"/>
          </a:p>
        </p:txBody>
      </p:sp>
      <p:sp>
        <p:nvSpPr>
          <p:cNvPr id="6" name="Title 1">
            <a:extLst>
              <a:ext uri="{FF2B5EF4-FFF2-40B4-BE49-F238E27FC236}">
                <a16:creationId xmlns:a16="http://schemas.microsoft.com/office/drawing/2014/main" id="{6C5C320B-B185-F8FB-FFB1-A12D977437D4}"/>
              </a:ext>
            </a:extLst>
          </p:cNvPr>
          <p:cNvSpPr>
            <a:spLocks noGrp="1"/>
          </p:cNvSpPr>
          <p:nvPr>
            <p:ph type="title"/>
          </p:nvPr>
        </p:nvSpPr>
        <p:spPr>
          <a:xfrm>
            <a:off x="1042527" y="-293329"/>
            <a:ext cx="10515600" cy="1325563"/>
          </a:xfrm>
        </p:spPr>
        <p:txBody>
          <a:bodyPr/>
          <a:lstStyle/>
          <a:p>
            <a:r>
              <a:rPr lang="en-IN" dirty="0">
                <a:ea typeface="Calibri Light"/>
                <a:cs typeface="Calibri Light"/>
              </a:rPr>
              <a:t>The Role of economics in city formation</a:t>
            </a:r>
            <a:endParaRPr lang="en-US" dirty="0"/>
          </a:p>
        </p:txBody>
      </p:sp>
      <p:sp>
        <p:nvSpPr>
          <p:cNvPr id="2" name="TextBox 1">
            <a:extLst>
              <a:ext uri="{FF2B5EF4-FFF2-40B4-BE49-F238E27FC236}">
                <a16:creationId xmlns:a16="http://schemas.microsoft.com/office/drawing/2014/main" id="{D2FB0A82-2597-0EDC-391C-335E4840F659}"/>
              </a:ext>
            </a:extLst>
          </p:cNvPr>
          <p:cNvSpPr txBox="1"/>
          <p:nvPr/>
        </p:nvSpPr>
        <p:spPr>
          <a:xfrm>
            <a:off x="945126" y="832977"/>
            <a:ext cx="3815222"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b="1">
                <a:solidFill>
                  <a:srgbClr val="374151"/>
                </a:solidFill>
                <a:ea typeface="+mn-lt"/>
                <a:cs typeface="+mn-lt"/>
              </a:rPr>
              <a:t>Economies of Scale in Production </a:t>
            </a:r>
            <a:r>
              <a:rPr lang="en-US" sz="1600">
                <a:solidFill>
                  <a:srgbClr val="374151"/>
                </a:solidFill>
                <a:ea typeface="+mn-lt"/>
                <a:cs typeface="+mn-lt"/>
              </a:rPr>
              <a:t>describes the cost advantages a business or organization can achieve as it increases the scale or volume of its production. In simpler terms, it means that as a company produces more of a particular good or service, the average cost per unit of production decreases. </a:t>
            </a:r>
            <a:endParaRPr lang="en-US" sz="1600">
              <a:solidFill>
                <a:srgbClr val="374151"/>
              </a:solidFill>
              <a:ea typeface="Calibri"/>
              <a:cs typeface="Calibri"/>
            </a:endParaRPr>
          </a:p>
        </p:txBody>
      </p:sp>
      <p:graphicFrame>
        <p:nvGraphicFramePr>
          <p:cNvPr id="11" name="TextBox 4">
            <a:extLst>
              <a:ext uri="{FF2B5EF4-FFF2-40B4-BE49-F238E27FC236}">
                <a16:creationId xmlns:a16="http://schemas.microsoft.com/office/drawing/2014/main" id="{DB1C4725-F4C1-1029-14B6-99CE7E919A37}"/>
              </a:ext>
            </a:extLst>
          </p:cNvPr>
          <p:cNvGraphicFramePr/>
          <p:nvPr>
            <p:extLst>
              <p:ext uri="{D42A27DB-BD31-4B8C-83A1-F6EECF244321}">
                <p14:modId xmlns:p14="http://schemas.microsoft.com/office/powerpoint/2010/main" val="175260841"/>
              </p:ext>
            </p:extLst>
          </p:nvPr>
        </p:nvGraphicFramePr>
        <p:xfrm>
          <a:off x="5047083" y="1046219"/>
          <a:ext cx="6269844" cy="502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9" name="TextBox 228">
            <a:extLst>
              <a:ext uri="{FF2B5EF4-FFF2-40B4-BE49-F238E27FC236}">
                <a16:creationId xmlns:a16="http://schemas.microsoft.com/office/drawing/2014/main" id="{B81D8369-E57E-274E-6C4A-F906ED19EF90}"/>
              </a:ext>
            </a:extLst>
          </p:cNvPr>
          <p:cNvSpPr txBox="1"/>
          <p:nvPr/>
        </p:nvSpPr>
        <p:spPr>
          <a:xfrm>
            <a:off x="502171" y="6498236"/>
            <a:ext cx="1062552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Hoselitz, B. F. (1955). The City, The Factory, and Economic Growth. </a:t>
            </a:r>
            <a:r>
              <a:rPr lang="en-US" sz="1200" i="1"/>
              <a:t>The American Economic Review</a:t>
            </a:r>
            <a:r>
              <a:rPr lang="en-US" sz="1200"/>
              <a:t>, </a:t>
            </a:r>
            <a:r>
              <a:rPr lang="en-US" sz="1200" i="1"/>
              <a:t>45</a:t>
            </a:r>
            <a:r>
              <a:rPr lang="en-US" sz="1200"/>
              <a:t>(2), 166–184. http://www.jstor.org/stable/1823550</a:t>
            </a:r>
          </a:p>
        </p:txBody>
      </p:sp>
      <p:pic>
        <p:nvPicPr>
          <p:cNvPr id="261" name="Picture 260" descr="A diagram of different types of companies&#10;&#10;Description automatically generated">
            <a:extLst>
              <a:ext uri="{FF2B5EF4-FFF2-40B4-BE49-F238E27FC236}">
                <a16:creationId xmlns:a16="http://schemas.microsoft.com/office/drawing/2014/main" id="{CDDB900F-578A-43C3-E142-A402EC4C551F}"/>
              </a:ext>
            </a:extLst>
          </p:cNvPr>
          <p:cNvPicPr>
            <a:picLocks noChangeAspect="1"/>
          </p:cNvPicPr>
          <p:nvPr/>
        </p:nvPicPr>
        <p:blipFill>
          <a:blip r:embed="rId7"/>
          <a:stretch>
            <a:fillRect/>
          </a:stretch>
        </p:blipFill>
        <p:spPr>
          <a:xfrm>
            <a:off x="1175167" y="2888651"/>
            <a:ext cx="3358421" cy="3254270"/>
          </a:xfrm>
          <a:prstGeom prst="rect">
            <a:avLst/>
          </a:prstGeom>
        </p:spPr>
      </p:pic>
    </p:spTree>
    <p:extLst>
      <p:ext uri="{BB962C8B-B14F-4D97-AF65-F5344CB8AC3E}">
        <p14:creationId xmlns:p14="http://schemas.microsoft.com/office/powerpoint/2010/main" val="526809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8386A0-B669-86E4-3E6E-B32EB2CE4C22}"/>
              </a:ext>
            </a:extLst>
          </p:cNvPr>
          <p:cNvSpPr>
            <a:spLocks noGrp="1"/>
          </p:cNvSpPr>
          <p:nvPr>
            <p:ph type="sldNum" sz="quarter" idx="12"/>
          </p:nvPr>
        </p:nvSpPr>
        <p:spPr/>
        <p:txBody>
          <a:bodyPr/>
          <a:lstStyle/>
          <a:p>
            <a:fld id="{999D6305-5EC4-4F20-B50E-C3A3CD93D5CC}" type="slidenum">
              <a:rPr lang="en-IN" dirty="0" smtClean="0"/>
              <a:t>7</a:t>
            </a:fld>
            <a:endParaRPr lang="en-IN"/>
          </a:p>
        </p:txBody>
      </p:sp>
      <p:sp>
        <p:nvSpPr>
          <p:cNvPr id="6" name="Title 1">
            <a:extLst>
              <a:ext uri="{FF2B5EF4-FFF2-40B4-BE49-F238E27FC236}">
                <a16:creationId xmlns:a16="http://schemas.microsoft.com/office/drawing/2014/main" id="{A95FB530-6F4E-A00D-B0F2-051351B83D9E}"/>
              </a:ext>
            </a:extLst>
          </p:cNvPr>
          <p:cNvSpPr>
            <a:spLocks noGrp="1"/>
          </p:cNvSpPr>
          <p:nvPr>
            <p:ph type="title"/>
          </p:nvPr>
        </p:nvSpPr>
        <p:spPr>
          <a:xfrm>
            <a:off x="1042527" y="-6017"/>
            <a:ext cx="10515600" cy="1325563"/>
          </a:xfrm>
        </p:spPr>
        <p:txBody>
          <a:bodyPr>
            <a:normAutofit/>
          </a:bodyPr>
          <a:lstStyle/>
          <a:p>
            <a:r>
              <a:rPr lang="en-IN" sz="4000">
                <a:ea typeface="Calibri Light"/>
                <a:cs typeface="Calibri Light"/>
              </a:rPr>
              <a:t>Externalities</a:t>
            </a:r>
          </a:p>
        </p:txBody>
      </p:sp>
      <p:sp>
        <p:nvSpPr>
          <p:cNvPr id="7" name="TextBox 6">
            <a:extLst>
              <a:ext uri="{FF2B5EF4-FFF2-40B4-BE49-F238E27FC236}">
                <a16:creationId xmlns:a16="http://schemas.microsoft.com/office/drawing/2014/main" id="{68B3AC96-AD2C-71BA-5E83-0C3F3082A31B}"/>
              </a:ext>
            </a:extLst>
          </p:cNvPr>
          <p:cNvSpPr txBox="1"/>
          <p:nvPr/>
        </p:nvSpPr>
        <p:spPr>
          <a:xfrm>
            <a:off x="3837482" y="727023"/>
            <a:ext cx="707785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a:solidFill>
                  <a:srgbClr val="374151"/>
                </a:solidFill>
                <a:latin typeface="Calibri"/>
                <a:ea typeface="Calibri"/>
                <a:cs typeface="Calibri"/>
              </a:rPr>
              <a:t>The unintended and often indirect consequences of urban activities that affect individuals, groups, or the environment without being reflected in market prices. </a:t>
            </a:r>
          </a:p>
        </p:txBody>
      </p:sp>
      <p:sp>
        <p:nvSpPr>
          <p:cNvPr id="8" name="TextBox 7">
            <a:extLst>
              <a:ext uri="{FF2B5EF4-FFF2-40B4-BE49-F238E27FC236}">
                <a16:creationId xmlns:a16="http://schemas.microsoft.com/office/drawing/2014/main" id="{1B827EE2-F8E6-8EEE-71C8-0401B2A72A82}"/>
              </a:ext>
            </a:extLst>
          </p:cNvPr>
          <p:cNvSpPr txBox="1"/>
          <p:nvPr/>
        </p:nvSpPr>
        <p:spPr>
          <a:xfrm>
            <a:off x="1439057" y="1813810"/>
            <a:ext cx="931388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374151"/>
                </a:solidFill>
                <a:latin typeface="Calibri"/>
                <a:ea typeface="Calibri"/>
                <a:cs typeface="Calibri"/>
              </a:rPr>
              <a:t>Externalities can be positive or negative and typically arise due to the interdependence of urban systems and the shared use of resources and spaces within a city.​</a:t>
            </a:r>
            <a:endParaRPr lang="en-US" sz="1600">
              <a:latin typeface="Calibri"/>
              <a:ea typeface="Calibri"/>
              <a:cs typeface="Calibri"/>
            </a:endParaRPr>
          </a:p>
        </p:txBody>
      </p:sp>
      <p:grpSp>
        <p:nvGrpSpPr>
          <p:cNvPr id="21" name="Group 20">
            <a:extLst>
              <a:ext uri="{FF2B5EF4-FFF2-40B4-BE49-F238E27FC236}">
                <a16:creationId xmlns:a16="http://schemas.microsoft.com/office/drawing/2014/main" id="{942F403F-9D89-B9CC-5720-9A4265B3F3B1}"/>
              </a:ext>
            </a:extLst>
          </p:cNvPr>
          <p:cNvGrpSpPr/>
          <p:nvPr/>
        </p:nvGrpSpPr>
        <p:grpSpPr>
          <a:xfrm>
            <a:off x="1576464" y="2523343"/>
            <a:ext cx="8976610" cy="3620494"/>
            <a:chOff x="1576464" y="2523343"/>
            <a:chExt cx="8976610" cy="3620494"/>
          </a:xfrm>
        </p:grpSpPr>
        <p:pic>
          <p:nvPicPr>
            <p:cNvPr id="10" name="Picture 9" descr="A white train on a street&#10;&#10;Description automatically generated">
              <a:extLst>
                <a:ext uri="{FF2B5EF4-FFF2-40B4-BE49-F238E27FC236}">
                  <a16:creationId xmlns:a16="http://schemas.microsoft.com/office/drawing/2014/main" id="{E666E7CD-60F9-C2E7-E556-935134D0198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76464" y="3636989"/>
              <a:ext cx="981858" cy="708286"/>
            </a:xfrm>
            <a:prstGeom prst="rect">
              <a:avLst/>
            </a:prstGeom>
          </p:spPr>
        </p:pic>
        <p:pic>
          <p:nvPicPr>
            <p:cNvPr id="13" name="Picture 12" descr="A path with trees along the side of a lake&#10;&#10;Description automatically generated">
              <a:extLst>
                <a:ext uri="{FF2B5EF4-FFF2-40B4-BE49-F238E27FC236}">
                  <a16:creationId xmlns:a16="http://schemas.microsoft.com/office/drawing/2014/main" id="{8E27B68F-A18D-B52B-EBF1-76886CEACE91}"/>
                </a:ext>
              </a:extLst>
            </p:cNvPr>
            <p:cNvPicPr>
              <a:picLocks noChangeAspect="1"/>
            </p:cNvPicPr>
            <p:nvPr/>
          </p:nvPicPr>
          <p:blipFill>
            <a:blip r:embed="rId4"/>
            <a:stretch>
              <a:fillRect/>
            </a:stretch>
          </p:blipFill>
          <p:spPr>
            <a:xfrm>
              <a:off x="1576467" y="2898785"/>
              <a:ext cx="981856" cy="710659"/>
            </a:xfrm>
            <a:prstGeom prst="rect">
              <a:avLst/>
            </a:prstGeom>
          </p:spPr>
        </p:pic>
        <p:pic>
          <p:nvPicPr>
            <p:cNvPr id="14" name="Picture 13" descr="A group of people wearing white lab coats&#10;&#10;Description automatically generated">
              <a:extLst>
                <a:ext uri="{FF2B5EF4-FFF2-40B4-BE49-F238E27FC236}">
                  <a16:creationId xmlns:a16="http://schemas.microsoft.com/office/drawing/2014/main" id="{47FB293F-C44D-1FC5-D0B8-797CADFF158E}"/>
                </a:ext>
              </a:extLst>
            </p:cNvPr>
            <p:cNvPicPr>
              <a:picLocks noChangeAspect="1"/>
            </p:cNvPicPr>
            <p:nvPr/>
          </p:nvPicPr>
          <p:blipFill>
            <a:blip r:embed="rId5"/>
            <a:stretch>
              <a:fillRect/>
            </a:stretch>
          </p:blipFill>
          <p:spPr>
            <a:xfrm>
              <a:off x="1576466" y="4383790"/>
              <a:ext cx="981855" cy="701210"/>
            </a:xfrm>
            <a:prstGeom prst="rect">
              <a:avLst/>
            </a:prstGeom>
          </p:spPr>
        </p:pic>
        <p:pic>
          <p:nvPicPr>
            <p:cNvPr id="15" name="Picture 14" descr="A building with columns and people in front of it&#10;&#10;Description automatically generated">
              <a:extLst>
                <a:ext uri="{FF2B5EF4-FFF2-40B4-BE49-F238E27FC236}">
                  <a16:creationId xmlns:a16="http://schemas.microsoft.com/office/drawing/2014/main" id="{3992B08A-4F24-BC9B-FB75-27DBFB82C1FC}"/>
                </a:ext>
              </a:extLst>
            </p:cNvPr>
            <p:cNvPicPr>
              <a:picLocks noChangeAspect="1"/>
            </p:cNvPicPr>
            <p:nvPr/>
          </p:nvPicPr>
          <p:blipFill>
            <a:blip r:embed="rId6"/>
            <a:stretch>
              <a:fillRect/>
            </a:stretch>
          </p:blipFill>
          <p:spPr>
            <a:xfrm>
              <a:off x="1583336" y="5106572"/>
              <a:ext cx="1005590" cy="717186"/>
            </a:xfrm>
            <a:prstGeom prst="rect">
              <a:avLst/>
            </a:prstGeom>
          </p:spPr>
        </p:pic>
        <p:graphicFrame>
          <p:nvGraphicFramePr>
            <p:cNvPr id="17" name="TextBox 8">
              <a:extLst>
                <a:ext uri="{FF2B5EF4-FFF2-40B4-BE49-F238E27FC236}">
                  <a16:creationId xmlns:a16="http://schemas.microsoft.com/office/drawing/2014/main" id="{EA9FD5F1-E2B5-F6F2-C583-6EC655156C70}"/>
                </a:ext>
              </a:extLst>
            </p:cNvPr>
            <p:cNvGraphicFramePr/>
            <p:nvPr>
              <p:extLst>
                <p:ext uri="{D42A27DB-BD31-4B8C-83A1-F6EECF244321}">
                  <p14:modId xmlns:p14="http://schemas.microsoft.com/office/powerpoint/2010/main" val="4283593716"/>
                </p:ext>
              </p:extLst>
            </p:nvPr>
          </p:nvGraphicFramePr>
          <p:xfrm>
            <a:off x="2663251" y="2613284"/>
            <a:ext cx="7889823" cy="35305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9" name="TextBox 108">
              <a:extLst>
                <a:ext uri="{FF2B5EF4-FFF2-40B4-BE49-F238E27FC236}">
                  <a16:creationId xmlns:a16="http://schemas.microsoft.com/office/drawing/2014/main" id="{0E91BFC5-934B-90D2-4694-2A0AFEC2F55D}"/>
                </a:ext>
              </a:extLst>
            </p:cNvPr>
            <p:cNvSpPr txBox="1"/>
            <p:nvPr/>
          </p:nvSpPr>
          <p:spPr>
            <a:xfrm>
              <a:off x="4390869" y="2523343"/>
              <a:ext cx="47843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Example of Positive Externalities in cities</a:t>
              </a:r>
              <a:endParaRPr lang="en-US" b="1"/>
            </a:p>
          </p:txBody>
        </p:sp>
      </p:grpSp>
    </p:spTree>
    <p:extLst>
      <p:ext uri="{BB962C8B-B14F-4D97-AF65-F5344CB8AC3E}">
        <p14:creationId xmlns:p14="http://schemas.microsoft.com/office/powerpoint/2010/main" val="756144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8386A0-B669-86E4-3E6E-B32EB2CE4C22}"/>
              </a:ext>
            </a:extLst>
          </p:cNvPr>
          <p:cNvSpPr>
            <a:spLocks noGrp="1"/>
          </p:cNvSpPr>
          <p:nvPr>
            <p:ph type="sldNum" sz="quarter" idx="12"/>
          </p:nvPr>
        </p:nvSpPr>
        <p:spPr/>
        <p:txBody>
          <a:bodyPr/>
          <a:lstStyle/>
          <a:p>
            <a:fld id="{999D6305-5EC4-4F20-B50E-C3A3CD93D5CC}" type="slidenum">
              <a:rPr lang="en-IN" dirty="0" smtClean="0"/>
              <a:t>8</a:t>
            </a:fld>
            <a:endParaRPr lang="en-IN"/>
          </a:p>
        </p:txBody>
      </p:sp>
      <p:sp>
        <p:nvSpPr>
          <p:cNvPr id="6" name="Title 1">
            <a:extLst>
              <a:ext uri="{FF2B5EF4-FFF2-40B4-BE49-F238E27FC236}">
                <a16:creationId xmlns:a16="http://schemas.microsoft.com/office/drawing/2014/main" id="{A95FB530-6F4E-A00D-B0F2-051351B83D9E}"/>
              </a:ext>
            </a:extLst>
          </p:cNvPr>
          <p:cNvSpPr>
            <a:spLocks noGrp="1"/>
          </p:cNvSpPr>
          <p:nvPr>
            <p:ph type="title"/>
          </p:nvPr>
        </p:nvSpPr>
        <p:spPr>
          <a:xfrm>
            <a:off x="1042527" y="-6017"/>
            <a:ext cx="10515600" cy="1325563"/>
          </a:xfrm>
        </p:spPr>
        <p:txBody>
          <a:bodyPr>
            <a:normAutofit/>
          </a:bodyPr>
          <a:lstStyle/>
          <a:p>
            <a:r>
              <a:rPr lang="en-IN" sz="4000">
                <a:ea typeface="Calibri Light"/>
                <a:cs typeface="Calibri Light"/>
              </a:rPr>
              <a:t>Externalities</a:t>
            </a:r>
          </a:p>
        </p:txBody>
      </p:sp>
      <p:sp>
        <p:nvSpPr>
          <p:cNvPr id="7" name="TextBox 6">
            <a:extLst>
              <a:ext uri="{FF2B5EF4-FFF2-40B4-BE49-F238E27FC236}">
                <a16:creationId xmlns:a16="http://schemas.microsoft.com/office/drawing/2014/main" id="{68B3AC96-AD2C-71BA-5E83-0C3F3082A31B}"/>
              </a:ext>
            </a:extLst>
          </p:cNvPr>
          <p:cNvSpPr txBox="1"/>
          <p:nvPr/>
        </p:nvSpPr>
        <p:spPr>
          <a:xfrm>
            <a:off x="3837482" y="727023"/>
            <a:ext cx="707785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a:solidFill>
                  <a:srgbClr val="374151"/>
                </a:solidFill>
                <a:latin typeface="Calibri"/>
                <a:ea typeface="Calibri"/>
                <a:cs typeface="Calibri"/>
              </a:rPr>
              <a:t>The unintended and often indirect consequences of urban activities that affect individuals, groups, or the environment without being reflected in market prices. </a:t>
            </a:r>
          </a:p>
        </p:txBody>
      </p:sp>
      <p:grpSp>
        <p:nvGrpSpPr>
          <p:cNvPr id="58" name="Group 57">
            <a:extLst>
              <a:ext uri="{FF2B5EF4-FFF2-40B4-BE49-F238E27FC236}">
                <a16:creationId xmlns:a16="http://schemas.microsoft.com/office/drawing/2014/main" id="{42B36F55-A467-A538-F614-4F5D58A2D489}"/>
              </a:ext>
            </a:extLst>
          </p:cNvPr>
          <p:cNvGrpSpPr/>
          <p:nvPr/>
        </p:nvGrpSpPr>
        <p:grpSpPr>
          <a:xfrm>
            <a:off x="1605589" y="2161081"/>
            <a:ext cx="8876186" cy="3177436"/>
            <a:chOff x="1110289" y="437056"/>
            <a:chExt cx="9581036" cy="3729886"/>
          </a:xfrm>
        </p:grpSpPr>
        <p:graphicFrame>
          <p:nvGraphicFramePr>
            <p:cNvPr id="52" name="TextBox 8">
              <a:extLst>
                <a:ext uri="{FF2B5EF4-FFF2-40B4-BE49-F238E27FC236}">
                  <a16:creationId xmlns:a16="http://schemas.microsoft.com/office/drawing/2014/main" id="{DBD87644-D7C4-8B55-07F5-882942D6B207}"/>
                </a:ext>
              </a:extLst>
            </p:cNvPr>
            <p:cNvGraphicFramePr/>
            <p:nvPr/>
          </p:nvGraphicFramePr>
          <p:xfrm>
            <a:off x="2274192" y="605785"/>
            <a:ext cx="8417133" cy="3561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 name="TextBox 52">
              <a:extLst>
                <a:ext uri="{FF2B5EF4-FFF2-40B4-BE49-F238E27FC236}">
                  <a16:creationId xmlns:a16="http://schemas.microsoft.com/office/drawing/2014/main" id="{D19BCE30-E46C-AE6D-B903-5AA5E6BC56DE}"/>
                </a:ext>
              </a:extLst>
            </p:cNvPr>
            <p:cNvSpPr txBox="1"/>
            <p:nvPr/>
          </p:nvSpPr>
          <p:spPr>
            <a:xfrm>
              <a:off x="3797820" y="437056"/>
              <a:ext cx="47843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Example of Negative Externalities in cities</a:t>
              </a:r>
              <a:endParaRPr lang="en-US" b="1"/>
            </a:p>
          </p:txBody>
        </p:sp>
        <p:pic>
          <p:nvPicPr>
            <p:cNvPr id="54" name="Picture 53" descr="A traffic jam on a busy highway&#10;&#10;Description automatically generated">
              <a:extLst>
                <a:ext uri="{FF2B5EF4-FFF2-40B4-BE49-F238E27FC236}">
                  <a16:creationId xmlns:a16="http://schemas.microsoft.com/office/drawing/2014/main" id="{C1B6F285-BB9F-E7F1-6A12-675B0A66BAA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110289" y="949109"/>
              <a:ext cx="1076169" cy="710425"/>
            </a:xfrm>
            <a:prstGeom prst="rect">
              <a:avLst/>
            </a:prstGeom>
          </p:spPr>
        </p:pic>
        <p:pic>
          <p:nvPicPr>
            <p:cNvPr id="55" name="Picture 54" descr="Smoke coming out of a factory&#10;&#10;Description automatically generated">
              <a:extLst>
                <a:ext uri="{FF2B5EF4-FFF2-40B4-BE49-F238E27FC236}">
                  <a16:creationId xmlns:a16="http://schemas.microsoft.com/office/drawing/2014/main" id="{6264CEBB-87B0-D14F-39C0-8EA9E5596861}"/>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110289" y="1720393"/>
              <a:ext cx="1076170" cy="618502"/>
            </a:xfrm>
            <a:prstGeom prst="rect">
              <a:avLst/>
            </a:prstGeom>
          </p:spPr>
        </p:pic>
        <p:pic>
          <p:nvPicPr>
            <p:cNvPr id="56" name="Picture 55" descr="A sign with a horn on it&#10;&#10;Description automatically generated">
              <a:extLst>
                <a:ext uri="{FF2B5EF4-FFF2-40B4-BE49-F238E27FC236}">
                  <a16:creationId xmlns:a16="http://schemas.microsoft.com/office/drawing/2014/main" id="{D390E530-C4AF-B332-B629-226476D203FF}"/>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1110290" y="2383685"/>
              <a:ext cx="1076168" cy="625024"/>
            </a:xfrm>
            <a:prstGeom prst="rect">
              <a:avLst/>
            </a:prstGeom>
          </p:spPr>
        </p:pic>
        <p:pic>
          <p:nvPicPr>
            <p:cNvPr id="57" name="Picture 56" descr="An aerial view of a city&#10;&#10;Description automatically generated">
              <a:extLst>
                <a:ext uri="{FF2B5EF4-FFF2-40B4-BE49-F238E27FC236}">
                  <a16:creationId xmlns:a16="http://schemas.microsoft.com/office/drawing/2014/main" id="{62505D1C-BA6D-A42B-A0BE-B5C7491049CB}"/>
                </a:ext>
              </a:extLst>
            </p:cNvPr>
            <p:cNvPicPr>
              <a:picLocks noChangeAspect="1"/>
            </p:cNvPicPr>
            <p:nvPr/>
          </p:nvPicPr>
          <p:blipFill rotWithShape="1">
            <a:blip r:embed="rId13">
              <a:extLst>
                <a:ext uri="{837473B0-CC2E-450A-ABE3-18F120FF3D39}">
                  <a1611:picAttrSrcUrl xmlns:a1611="http://schemas.microsoft.com/office/drawing/2016/11/main" r:id="rId14"/>
                </a:ext>
              </a:extLst>
            </a:blip>
            <a:srcRect t="8383" r="-448" b="5389"/>
            <a:stretch/>
          </p:blipFill>
          <p:spPr>
            <a:xfrm>
              <a:off x="1111045" y="3076269"/>
              <a:ext cx="1071730" cy="692501"/>
            </a:xfrm>
            <a:prstGeom prst="rect">
              <a:avLst/>
            </a:prstGeom>
          </p:spPr>
        </p:pic>
      </p:grpSp>
    </p:spTree>
    <p:extLst>
      <p:ext uri="{BB962C8B-B14F-4D97-AF65-F5344CB8AC3E}">
        <p14:creationId xmlns:p14="http://schemas.microsoft.com/office/powerpoint/2010/main" val="28152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26DF-6E4B-6E9E-7F45-3521E2AE3F79}"/>
              </a:ext>
            </a:extLst>
          </p:cNvPr>
          <p:cNvSpPr>
            <a:spLocks noGrp="1"/>
          </p:cNvSpPr>
          <p:nvPr>
            <p:ph type="title"/>
          </p:nvPr>
        </p:nvSpPr>
        <p:spPr>
          <a:xfrm>
            <a:off x="838200" y="527050"/>
            <a:ext cx="10515600" cy="1325563"/>
          </a:xfrm>
        </p:spPr>
        <p:txBody>
          <a:bodyPr/>
          <a:lstStyle/>
          <a:p>
            <a:r>
              <a:rPr lang="en-IN" dirty="0">
                <a:ea typeface="Calibri Light"/>
                <a:cs typeface="Calibri Light"/>
              </a:rPr>
              <a:t>Growth and Structural Transformation</a:t>
            </a:r>
            <a:endParaRPr lang="en-IN" dirty="0"/>
          </a:p>
        </p:txBody>
      </p:sp>
      <p:sp>
        <p:nvSpPr>
          <p:cNvPr id="3" name="Slide Number Placeholder 2">
            <a:extLst>
              <a:ext uri="{FF2B5EF4-FFF2-40B4-BE49-F238E27FC236}">
                <a16:creationId xmlns:a16="http://schemas.microsoft.com/office/drawing/2014/main" id="{FB31C56E-4504-90F5-F883-23B1260D8AA7}"/>
              </a:ext>
            </a:extLst>
          </p:cNvPr>
          <p:cNvSpPr>
            <a:spLocks noGrp="1"/>
          </p:cNvSpPr>
          <p:nvPr>
            <p:ph type="sldNum" sz="quarter" idx="12"/>
          </p:nvPr>
        </p:nvSpPr>
        <p:spPr/>
        <p:txBody>
          <a:bodyPr/>
          <a:lstStyle/>
          <a:p>
            <a:fld id="{999D6305-5EC4-4F20-B50E-C3A3CD93D5CC}" type="slidenum">
              <a:rPr lang="en-IN" smtClean="0"/>
              <a:t>9</a:t>
            </a:fld>
            <a:endParaRPr lang="en-IN"/>
          </a:p>
        </p:txBody>
      </p:sp>
      <p:pic>
        <p:nvPicPr>
          <p:cNvPr id="4" name="Picture 3" descr="A diagram of a diagram&#10;&#10;Description automatically generated">
            <a:extLst>
              <a:ext uri="{FF2B5EF4-FFF2-40B4-BE49-F238E27FC236}">
                <a16:creationId xmlns:a16="http://schemas.microsoft.com/office/drawing/2014/main" id="{3294B839-FEFD-DB14-7773-CAD80C3C905A}"/>
              </a:ext>
            </a:extLst>
          </p:cNvPr>
          <p:cNvPicPr>
            <a:picLocks noChangeAspect="1"/>
          </p:cNvPicPr>
          <p:nvPr/>
        </p:nvPicPr>
        <p:blipFill>
          <a:blip r:embed="rId2"/>
          <a:stretch>
            <a:fillRect/>
          </a:stretch>
        </p:blipFill>
        <p:spPr>
          <a:xfrm>
            <a:off x="6013347" y="2407421"/>
            <a:ext cx="5238135" cy="3503862"/>
          </a:xfrm>
          <a:prstGeom prst="rect">
            <a:avLst/>
          </a:prstGeom>
        </p:spPr>
      </p:pic>
      <p:sp>
        <p:nvSpPr>
          <p:cNvPr id="5" name="TextBox 4">
            <a:extLst>
              <a:ext uri="{FF2B5EF4-FFF2-40B4-BE49-F238E27FC236}">
                <a16:creationId xmlns:a16="http://schemas.microsoft.com/office/drawing/2014/main" id="{1A85C9D7-885E-7D33-CD1A-C3E22A679D22}"/>
              </a:ext>
            </a:extLst>
          </p:cNvPr>
          <p:cNvSpPr txBox="1"/>
          <p:nvPr/>
        </p:nvSpPr>
        <p:spPr>
          <a:xfrm>
            <a:off x="885825" y="1914525"/>
            <a:ext cx="43053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sz="1600" dirty="0">
                <a:solidFill>
                  <a:srgbClr val="374151"/>
                </a:solidFill>
                <a:latin typeface="Calibri "/>
              </a:rPr>
              <a:t>Urbanization is a consequence of economic development, and urbanization rates are used as indicators of income per capita.</a:t>
            </a:r>
            <a:endParaRPr lang="en-US" sz="1600" dirty="0">
              <a:latin typeface="Calibri "/>
            </a:endParaRPr>
          </a:p>
        </p:txBody>
      </p:sp>
      <p:sp>
        <p:nvSpPr>
          <p:cNvPr id="6" name="TextBox 5">
            <a:extLst>
              <a:ext uri="{FF2B5EF4-FFF2-40B4-BE49-F238E27FC236}">
                <a16:creationId xmlns:a16="http://schemas.microsoft.com/office/drawing/2014/main" id="{26824E32-43D6-923D-3B91-A78F96727909}"/>
              </a:ext>
            </a:extLst>
          </p:cNvPr>
          <p:cNvSpPr txBox="1"/>
          <p:nvPr/>
        </p:nvSpPr>
        <p:spPr>
          <a:xfrm>
            <a:off x="885825" y="2803730"/>
            <a:ext cx="43053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sz="1600">
                <a:solidFill>
                  <a:srgbClr val="374151"/>
                </a:solidFill>
                <a:latin typeface="Calibri"/>
                <a:ea typeface="Calibri"/>
                <a:cs typeface="Calibri"/>
              </a:rPr>
              <a:t>Economic development involves a transition from agriculture to manufacturing and services, leading to a migration of labor from rural to urban areas.</a:t>
            </a:r>
            <a:endParaRPr lang="en-US" sz="1600">
              <a:latin typeface="Calibri"/>
              <a:ea typeface="Calibri"/>
              <a:cs typeface="Calibri"/>
            </a:endParaRPr>
          </a:p>
        </p:txBody>
      </p:sp>
      <p:sp>
        <p:nvSpPr>
          <p:cNvPr id="7" name="TextBox 6">
            <a:extLst>
              <a:ext uri="{FF2B5EF4-FFF2-40B4-BE49-F238E27FC236}">
                <a16:creationId xmlns:a16="http://schemas.microsoft.com/office/drawing/2014/main" id="{C958B818-3AA9-BF33-7A94-E98981A14D83}"/>
              </a:ext>
            </a:extLst>
          </p:cNvPr>
          <p:cNvSpPr txBox="1"/>
          <p:nvPr/>
        </p:nvSpPr>
        <p:spPr>
          <a:xfrm>
            <a:off x="889819" y="3986981"/>
            <a:ext cx="468507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374151"/>
                </a:solidFill>
                <a:latin typeface="Calibri"/>
                <a:ea typeface="Calibri"/>
                <a:cs typeface="Calibri"/>
              </a:rPr>
              <a:t>This shift in economic activity can be attributed to two main factors:</a:t>
            </a:r>
          </a:p>
          <a:p>
            <a:pPr>
              <a:buAutoNum type="arabicPeriod"/>
            </a:pPr>
            <a:r>
              <a:rPr lang="en-US" sz="1600" dirty="0">
                <a:solidFill>
                  <a:srgbClr val="374151"/>
                </a:solidFill>
                <a:latin typeface="Calibri"/>
                <a:ea typeface="Calibri"/>
                <a:cs typeface="Calibri"/>
              </a:rPr>
              <a:t>"</a:t>
            </a:r>
            <a:r>
              <a:rPr lang="en-US" sz="1600" b="1" dirty="0">
                <a:solidFill>
                  <a:srgbClr val="374151"/>
                </a:solidFill>
                <a:latin typeface="Calibri"/>
                <a:ea typeface="Calibri"/>
                <a:cs typeface="Calibri"/>
              </a:rPr>
              <a:t>Push</a:t>
            </a:r>
            <a:r>
              <a:rPr lang="en-US" sz="1600" dirty="0">
                <a:solidFill>
                  <a:srgbClr val="374151"/>
                </a:solidFill>
                <a:latin typeface="Calibri"/>
                <a:ea typeface="Calibri"/>
                <a:cs typeface="Calibri"/>
              </a:rPr>
              <a:t>" factors, driven by improvements in agricultural productivity that encourage labor to move into urban jobs.</a:t>
            </a:r>
          </a:p>
          <a:p>
            <a:pPr>
              <a:buAutoNum type="arabicPeriod"/>
            </a:pPr>
            <a:r>
              <a:rPr lang="en-US" sz="1600" dirty="0">
                <a:solidFill>
                  <a:srgbClr val="374151"/>
                </a:solidFill>
                <a:latin typeface="Calibri"/>
                <a:ea typeface="Calibri"/>
                <a:cs typeface="Calibri"/>
              </a:rPr>
              <a:t>"</a:t>
            </a:r>
            <a:r>
              <a:rPr lang="en-US" sz="1600" b="1" dirty="0">
                <a:solidFill>
                  <a:srgbClr val="374151"/>
                </a:solidFill>
                <a:latin typeface="Calibri"/>
                <a:ea typeface="Calibri"/>
                <a:cs typeface="Calibri"/>
              </a:rPr>
              <a:t>Pull</a:t>
            </a:r>
            <a:r>
              <a:rPr lang="en-US" sz="1600" dirty="0">
                <a:solidFill>
                  <a:srgbClr val="374151"/>
                </a:solidFill>
                <a:latin typeface="Calibri"/>
                <a:ea typeface="Calibri"/>
                <a:cs typeface="Calibri"/>
              </a:rPr>
              <a:t>" factors, influenced by enhanced productivity in non-agricultural sectors, which attract labor to urban regions.</a:t>
            </a:r>
          </a:p>
        </p:txBody>
      </p:sp>
    </p:spTree>
    <p:extLst>
      <p:ext uri="{BB962C8B-B14F-4D97-AF65-F5344CB8AC3E}">
        <p14:creationId xmlns:p14="http://schemas.microsoft.com/office/powerpoint/2010/main" val="4005690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Urbanization: The Growth and Transformation of Cities</vt:lpstr>
      <vt:lpstr>Urbanism?                            </vt:lpstr>
      <vt:lpstr>What is Urbanization? </vt:lpstr>
      <vt:lpstr>Why do cities exist? </vt:lpstr>
      <vt:lpstr>The Role of economics in city formation</vt:lpstr>
      <vt:lpstr>The Role of economics in city formation</vt:lpstr>
      <vt:lpstr>Externalities</vt:lpstr>
      <vt:lpstr>Externalities</vt:lpstr>
      <vt:lpstr>Growth and Structural Transformation</vt:lpstr>
      <vt:lpstr>PowerPoint Presentation</vt:lpstr>
      <vt:lpstr>PowerPoint Presentation</vt:lpstr>
      <vt:lpstr>PowerPoint Presentation</vt:lpstr>
      <vt:lpstr>PowerPoint Presentation</vt:lpstr>
      <vt:lpstr>PowerPoint Presentation</vt:lpstr>
      <vt:lpstr>Model of Economic Growth</vt:lpstr>
      <vt:lpstr>Model of Economic Growth</vt:lpstr>
      <vt:lpstr>Location Theory </vt:lpstr>
      <vt:lpstr>PowerPoint Presentation</vt:lpstr>
      <vt:lpstr>PowerPoint Presentation</vt:lpstr>
      <vt:lpstr>Location Theory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Kumar Kunal</dc:creator>
  <cp:revision>1076</cp:revision>
  <dcterms:created xsi:type="dcterms:W3CDTF">2023-09-21T08:15:37Z</dcterms:created>
  <dcterms:modified xsi:type="dcterms:W3CDTF">2023-09-29T10:03:16Z</dcterms:modified>
</cp:coreProperties>
</file>