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98661-6783-DE19-569C-338D2FB7E614}" v="29" dt="2023-10-03T04:42:03.804"/>
    <p1510:client id="{8E56790D-E7C7-48AA-992C-C68DF3169550}" v="276" dt="2023-09-21T09:24:50.302"/>
    <p1510:client id="{E627A49C-38BD-4DF0-6FB0-CF7532148343}" v="41" dt="2023-10-03T04:44:5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40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en Pandita" userId="S::shiren.pandita@teri.res.in::8cf0bd28-ef86-49c9-9503-9cde3c714519" providerId="AD" clId="Web-{20798661-6783-DE19-569C-338D2FB7E614}"/>
    <pc:docChg chg="modSld">
      <pc:chgData name="Shiren Pandita" userId="S::shiren.pandita@teri.res.in::8cf0bd28-ef86-49c9-9503-9cde3c714519" providerId="AD" clId="Web-{20798661-6783-DE19-569C-338D2FB7E614}" dt="2023-10-03T04:42:01.195" v="25" actId="20577"/>
      <pc:docMkLst>
        <pc:docMk/>
      </pc:docMkLst>
      <pc:sldChg chg="addSp delSp modSp">
        <pc:chgData name="Shiren Pandita" userId="S::shiren.pandita@teri.res.in::8cf0bd28-ef86-49c9-9503-9cde3c714519" providerId="AD" clId="Web-{20798661-6783-DE19-569C-338D2FB7E614}" dt="2023-10-03T04:41:43.866" v="23" actId="1076"/>
        <pc:sldMkLst>
          <pc:docMk/>
          <pc:sldMk cId="1002150731" sldId="257"/>
        </pc:sldMkLst>
        <pc:spChg chg="mod">
          <ac:chgData name="Shiren Pandita" userId="S::shiren.pandita@teri.res.in::8cf0bd28-ef86-49c9-9503-9cde3c714519" providerId="AD" clId="Web-{20798661-6783-DE19-569C-338D2FB7E614}" dt="2023-10-03T04:41:43.866" v="23" actId="1076"/>
          <ac:spMkLst>
            <pc:docMk/>
            <pc:sldMk cId="1002150731" sldId="257"/>
            <ac:spMk id="2" creationId="{5BFB2871-1E3F-1B60-73AC-2D7F92E590D2}"/>
          </ac:spMkLst>
        </pc:spChg>
        <pc:spChg chg="mod">
          <ac:chgData name="Shiren Pandita" userId="S::shiren.pandita@teri.res.in::8cf0bd28-ef86-49c9-9503-9cde3c714519" providerId="AD" clId="Web-{20798661-6783-DE19-569C-338D2FB7E614}" dt="2023-10-03T04:41:40.585" v="22" actId="1076"/>
          <ac:spMkLst>
            <pc:docMk/>
            <pc:sldMk cId="1002150731" sldId="257"/>
            <ac:spMk id="3" creationId="{93DEEA8A-D27C-9D6C-934F-F0EAF83CABCD}"/>
          </ac:spMkLst>
        </pc:spChg>
        <pc:spChg chg="mod">
          <ac:chgData name="Shiren Pandita" userId="S::shiren.pandita@teri.res.in::8cf0bd28-ef86-49c9-9503-9cde3c714519" providerId="AD" clId="Web-{20798661-6783-DE19-569C-338D2FB7E614}" dt="2023-10-03T04:40:45.895" v="19" actId="20577"/>
          <ac:spMkLst>
            <pc:docMk/>
            <pc:sldMk cId="1002150731" sldId="257"/>
            <ac:spMk id="5" creationId="{FDB68D31-883A-9BAE-FC05-0DAB1D2648F0}"/>
          </ac:spMkLst>
        </pc:spChg>
        <pc:spChg chg="del">
          <ac:chgData name="Shiren Pandita" userId="S::shiren.pandita@teri.res.in::8cf0bd28-ef86-49c9-9503-9cde3c714519" providerId="AD" clId="Web-{20798661-6783-DE19-569C-338D2FB7E614}" dt="2023-10-03T04:40:11.081" v="0"/>
          <ac:spMkLst>
            <pc:docMk/>
            <pc:sldMk cId="1002150731" sldId="257"/>
            <ac:spMk id="6" creationId="{D3F5A3FE-B758-FA94-0B9B-D9FE91B4494F}"/>
          </ac:spMkLst>
        </pc:spChg>
        <pc:spChg chg="add del mod">
          <ac:chgData name="Shiren Pandita" userId="S::shiren.pandita@teri.res.in::8cf0bd28-ef86-49c9-9503-9cde3c714519" providerId="AD" clId="Web-{20798661-6783-DE19-569C-338D2FB7E614}" dt="2023-10-03T04:40:14.128" v="1"/>
          <ac:spMkLst>
            <pc:docMk/>
            <pc:sldMk cId="1002150731" sldId="257"/>
            <ac:spMk id="7" creationId="{B13D8571-3061-5964-527C-5C77C97968C0}"/>
          </ac:spMkLst>
        </pc:spChg>
      </pc:sldChg>
      <pc:sldChg chg="modSp">
        <pc:chgData name="Shiren Pandita" userId="S::shiren.pandita@teri.res.in::8cf0bd28-ef86-49c9-9503-9cde3c714519" providerId="AD" clId="Web-{20798661-6783-DE19-569C-338D2FB7E614}" dt="2023-10-03T04:41:01.005" v="21"/>
        <pc:sldMkLst>
          <pc:docMk/>
          <pc:sldMk cId="756144257" sldId="259"/>
        </pc:sldMkLst>
        <pc:spChg chg="mod">
          <ac:chgData name="Shiren Pandita" userId="S::shiren.pandita@teri.res.in::8cf0bd28-ef86-49c9-9503-9cde3c714519" providerId="AD" clId="Web-{20798661-6783-DE19-569C-338D2FB7E614}" dt="2023-10-03T04:41:01.005" v="21"/>
          <ac:spMkLst>
            <pc:docMk/>
            <pc:sldMk cId="756144257" sldId="259"/>
            <ac:spMk id="11" creationId="{00000000-0000-0000-0000-000000000000}"/>
          </ac:spMkLst>
        </pc:spChg>
      </pc:sldChg>
      <pc:sldChg chg="modSp">
        <pc:chgData name="Shiren Pandita" userId="S::shiren.pandita@teri.res.in::8cf0bd28-ef86-49c9-9503-9cde3c714519" providerId="AD" clId="Web-{20798661-6783-DE19-569C-338D2FB7E614}" dt="2023-10-03T04:42:01.195" v="25" actId="20577"/>
        <pc:sldMkLst>
          <pc:docMk/>
          <pc:sldMk cId="2315109231" sldId="265"/>
        </pc:sldMkLst>
        <pc:spChg chg="mod">
          <ac:chgData name="Shiren Pandita" userId="S::shiren.pandita@teri.res.in::8cf0bd28-ef86-49c9-9503-9cde3c714519" providerId="AD" clId="Web-{20798661-6783-DE19-569C-338D2FB7E614}" dt="2023-10-03T04:42:01.195" v="25" actId="20577"/>
          <ac:spMkLst>
            <pc:docMk/>
            <pc:sldMk cId="2315109231" sldId="265"/>
            <ac:spMk id="2" creationId="{32D0F7B6-4A79-FDC0-7D7C-95F556ACF8E2}"/>
          </ac:spMkLst>
        </pc:spChg>
      </pc:sldChg>
    </pc:docChg>
  </pc:docChgLst>
  <pc:docChgLst>
    <pc:chgData name="Shiren Pandita" userId="S::shiren.pandita@teri.res.in::8cf0bd28-ef86-49c9-9503-9cde3c714519" providerId="AD" clId="Web-{E627A49C-38BD-4DF0-6FB0-CF7532148343}"/>
    <pc:docChg chg="modSld">
      <pc:chgData name="Shiren Pandita" userId="S::shiren.pandita@teri.res.in::8cf0bd28-ef86-49c9-9503-9cde3c714519" providerId="AD" clId="Web-{E627A49C-38BD-4DF0-6FB0-CF7532148343}" dt="2023-10-03T04:44:54.375" v="40" actId="14100"/>
      <pc:docMkLst>
        <pc:docMk/>
      </pc:docMkLst>
      <pc:sldChg chg="modSp">
        <pc:chgData name="Shiren Pandita" userId="S::shiren.pandita@teri.res.in::8cf0bd28-ef86-49c9-9503-9cde3c714519" providerId="AD" clId="Web-{E627A49C-38BD-4DF0-6FB0-CF7532148343}" dt="2023-10-03T04:44:23.796" v="36" actId="1076"/>
        <pc:sldMkLst>
          <pc:docMk/>
          <pc:sldMk cId="994882025" sldId="266"/>
        </pc:sldMkLst>
        <pc:spChg chg="mod">
          <ac:chgData name="Shiren Pandita" userId="S::shiren.pandita@teri.res.in::8cf0bd28-ef86-49c9-9503-9cde3c714519" providerId="AD" clId="Web-{E627A49C-38BD-4DF0-6FB0-CF7532148343}" dt="2023-10-03T04:44:18.670" v="34" actId="1076"/>
          <ac:spMkLst>
            <pc:docMk/>
            <pc:sldMk cId="994882025" sldId="266"/>
            <ac:spMk id="14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4:23.796" v="36" actId="1076"/>
          <ac:spMkLst>
            <pc:docMk/>
            <pc:sldMk cId="994882025" sldId="266"/>
            <ac:spMk id="15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4:01.482" v="30" actId="1076"/>
          <ac:spMkLst>
            <pc:docMk/>
            <pc:sldMk cId="994882025" sldId="266"/>
            <ac:spMk id="16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3:56.763" v="27" actId="1076"/>
          <ac:spMkLst>
            <pc:docMk/>
            <pc:sldMk cId="994882025" sldId="266"/>
            <ac:spMk id="17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3:56.795" v="29" actId="1076"/>
          <ac:spMkLst>
            <pc:docMk/>
            <pc:sldMk cId="994882025" sldId="266"/>
            <ac:spMk id="28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4:15.514" v="33" actId="1076"/>
          <ac:spMkLst>
            <pc:docMk/>
            <pc:sldMk cId="994882025" sldId="266"/>
            <ac:spMk id="29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3:56.748" v="26" actId="1076"/>
          <ac:spMkLst>
            <pc:docMk/>
            <pc:sldMk cId="994882025" sldId="266"/>
            <ac:spMk id="31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3:07.730" v="12" actId="1076"/>
          <ac:spMkLst>
            <pc:docMk/>
            <pc:sldMk cId="994882025" sldId="266"/>
            <ac:spMk id="32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3:07.714" v="11" actId="1076"/>
          <ac:spMkLst>
            <pc:docMk/>
            <pc:sldMk cId="994882025" sldId="266"/>
            <ac:spMk id="33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3:07.730" v="13" actId="1076"/>
          <ac:spMkLst>
            <pc:docMk/>
            <pc:sldMk cId="994882025" sldId="266"/>
            <ac:spMk id="34" creationId="{00000000-0000-0000-0000-000000000000}"/>
          </ac:spMkLst>
        </pc:spChg>
      </pc:sldChg>
      <pc:sldChg chg="modSp">
        <pc:chgData name="Shiren Pandita" userId="S::shiren.pandita@teri.res.in::8cf0bd28-ef86-49c9-9503-9cde3c714519" providerId="AD" clId="Web-{E627A49C-38BD-4DF0-6FB0-CF7532148343}" dt="2023-10-03T04:44:33.437" v="37" actId="1076"/>
        <pc:sldMkLst>
          <pc:docMk/>
          <pc:sldMk cId="2549346059" sldId="267"/>
        </pc:sldMkLst>
        <pc:spChg chg="mod">
          <ac:chgData name="Shiren Pandita" userId="S::shiren.pandita@teri.res.in::8cf0bd28-ef86-49c9-9503-9cde3c714519" providerId="AD" clId="Web-{E627A49C-38BD-4DF0-6FB0-CF7532148343}" dt="2023-10-03T04:44:33.437" v="37" actId="1076"/>
          <ac:spMkLst>
            <pc:docMk/>
            <pc:sldMk cId="2549346059" sldId="267"/>
            <ac:spMk id="5" creationId="{00000000-0000-0000-0000-000000000000}"/>
          </ac:spMkLst>
        </pc:spChg>
      </pc:sldChg>
      <pc:sldChg chg="modSp">
        <pc:chgData name="Shiren Pandita" userId="S::shiren.pandita@teri.res.in::8cf0bd28-ef86-49c9-9503-9cde3c714519" providerId="AD" clId="Web-{E627A49C-38BD-4DF0-6FB0-CF7532148343}" dt="2023-10-03T04:44:47.281" v="39" actId="1076"/>
        <pc:sldMkLst>
          <pc:docMk/>
          <pc:sldMk cId="2869533010" sldId="271"/>
        </pc:sldMkLst>
        <pc:spChg chg="mod">
          <ac:chgData name="Shiren Pandita" userId="S::shiren.pandita@teri.res.in::8cf0bd28-ef86-49c9-9503-9cde3c714519" providerId="AD" clId="Web-{E627A49C-38BD-4DF0-6FB0-CF7532148343}" dt="2023-10-03T04:44:44" v="38" actId="1076"/>
          <ac:spMkLst>
            <pc:docMk/>
            <pc:sldMk cId="2869533010" sldId="271"/>
            <ac:spMk id="4" creationId="{00000000-0000-0000-0000-000000000000}"/>
          </ac:spMkLst>
        </pc:spChg>
        <pc:spChg chg="mod">
          <ac:chgData name="Shiren Pandita" userId="S::shiren.pandita@teri.res.in::8cf0bd28-ef86-49c9-9503-9cde3c714519" providerId="AD" clId="Web-{E627A49C-38BD-4DF0-6FB0-CF7532148343}" dt="2023-10-03T04:44:47.281" v="39" actId="1076"/>
          <ac:spMkLst>
            <pc:docMk/>
            <pc:sldMk cId="2869533010" sldId="271"/>
            <ac:spMk id="5" creationId="{00000000-0000-0000-0000-000000000000}"/>
          </ac:spMkLst>
        </pc:spChg>
      </pc:sldChg>
      <pc:sldChg chg="modSp">
        <pc:chgData name="Shiren Pandita" userId="S::shiren.pandita@teri.res.in::8cf0bd28-ef86-49c9-9503-9cde3c714519" providerId="AD" clId="Web-{E627A49C-38BD-4DF0-6FB0-CF7532148343}" dt="2023-10-03T04:44:54.375" v="40" actId="14100"/>
        <pc:sldMkLst>
          <pc:docMk/>
          <pc:sldMk cId="2710242005" sldId="272"/>
        </pc:sldMkLst>
        <pc:spChg chg="mod">
          <ac:chgData name="Shiren Pandita" userId="S::shiren.pandita@teri.res.in::8cf0bd28-ef86-49c9-9503-9cde3c714519" providerId="AD" clId="Web-{E627A49C-38BD-4DF0-6FB0-CF7532148343}" dt="2023-10-03T04:44:54.375" v="40" actId="14100"/>
          <ac:spMkLst>
            <pc:docMk/>
            <pc:sldMk cId="2710242005" sldId="272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Sectoral Energy Consumption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Sectoral Energy Consumption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29500964527442253"/>
                  <c:y val="8.68216703520397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AC-45F9-B7C6-293E140A9331}"/>
                </c:ext>
              </c:extLst>
            </c:dLbl>
            <c:dLbl>
              <c:idx val="2"/>
              <c:layout>
                <c:manualLayout>
                  <c:x val="-4.5477585823797358E-2"/>
                  <c:y val="0.146080584255919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AC-45F9-B7C6-293E140A9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Transportation</c:v>
                </c:pt>
                <c:pt idx="1">
                  <c:v>Residential</c:v>
                </c:pt>
                <c:pt idx="2">
                  <c:v>Commerial</c:v>
                </c:pt>
                <c:pt idx="3">
                  <c:v>Industrial</c:v>
                </c:pt>
                <c:pt idx="4">
                  <c:v>Agriculture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</c:v>
                </c:pt>
                <c:pt idx="1">
                  <c:v>23.4</c:v>
                </c:pt>
                <c:pt idx="2">
                  <c:v>6.6</c:v>
                </c:pt>
                <c:pt idx="3">
                  <c:v>36.5</c:v>
                </c:pt>
                <c:pt idx="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AC-45F9-B7C6-293E140A93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1CD80B-D5BA-4FBA-FB11-EA1DCDD6F9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92D2E-F23B-C95A-5259-1655657EE7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B6EA-63A1-419F-BE96-F44D97FE8279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FCE99-1982-A97D-941A-3B12539EFF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903A3-9BAB-E9EE-05C1-F78680AF38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9DAE-D727-4E93-84AE-D238104F5B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50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D3C82-FC33-4F2A-8A4A-8A0652B38482}" type="datetimeFigureOut">
              <a:rPr lang="en-IN" smtClean="0"/>
              <a:t>02-10-2023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C2546-1A4D-4286-B334-86999769E0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89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D8C3-499A-7109-CA98-B9A70D04CD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Module Name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072D3-ADF1-5E86-6B91-3AF812C76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5537" y="3564122"/>
            <a:ext cx="7400925" cy="478876"/>
          </a:xfrm>
        </p:spPr>
        <p:txBody>
          <a:bodyPr anchor="b">
            <a:noAutofit/>
          </a:bodyPr>
          <a:lstStyle>
            <a:lvl1pPr marL="0" indent="0" algn="ctr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Division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EFEB3E-0FC9-6F1F-83A2-8F359C3649C2}"/>
              </a:ext>
            </a:extLst>
          </p:cNvPr>
          <p:cNvSpPr/>
          <p:nvPr userDrawn="1"/>
        </p:nvSpPr>
        <p:spPr>
          <a:xfrm>
            <a:off x="1" y="648678"/>
            <a:ext cx="12191999" cy="1250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FE30A2-6C22-60BD-B9BE-BB5DDE9D6950}"/>
              </a:ext>
            </a:extLst>
          </p:cNvPr>
          <p:cNvSpPr/>
          <p:nvPr userDrawn="1"/>
        </p:nvSpPr>
        <p:spPr>
          <a:xfrm>
            <a:off x="2955131" y="5257800"/>
            <a:ext cx="6281738" cy="125046"/>
          </a:xfrm>
          <a:prstGeom prst="rect">
            <a:avLst/>
          </a:prstGeom>
          <a:solidFill>
            <a:srgbClr val="0478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93EE415-339E-AFD9-4A50-08A7F8D8D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5150" y="5413008"/>
            <a:ext cx="5981700" cy="47185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i="1" u="sng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Instructor/s name, Designation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5A93A74-E62F-765A-BA49-9F9E3AA8C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55131" y="4629513"/>
            <a:ext cx="6296025" cy="396023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002060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Keywords</a:t>
            </a:r>
            <a:endParaRPr lang="en-IN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6385F4-BA84-24B7-F0AD-95BB75AB0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5131" y="4049651"/>
            <a:ext cx="6296025" cy="506781"/>
          </a:xfrm>
        </p:spPr>
        <p:txBody>
          <a:bodyPr>
            <a:normAutofit/>
          </a:bodyPr>
          <a:lstStyle>
            <a:lvl1pPr marL="0" indent="0" algn="ctr">
              <a:buFont typeface="+mj-lt"/>
              <a:buNone/>
              <a:defRPr sz="2400">
                <a:solidFill>
                  <a:srgbClr val="002060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Module length (minutes/hours/days)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9D083803-093B-0989-EDF7-6CB7F80895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D924496-CE9C-AEAB-637C-C290FB3990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85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251140-220F-E03F-68E8-3192CD728832}"/>
              </a:ext>
            </a:extLst>
          </p:cNvPr>
          <p:cNvSpPr/>
          <p:nvPr userDrawn="1"/>
        </p:nvSpPr>
        <p:spPr>
          <a:xfrm>
            <a:off x="1046163" y="681037"/>
            <a:ext cx="3932237" cy="5469671"/>
          </a:xfrm>
          <a:prstGeom prst="rect">
            <a:avLst/>
          </a:prstGeom>
          <a:noFill/>
          <a:ln w="25400">
            <a:gradFill>
              <a:gsLst>
                <a:gs pos="100000">
                  <a:srgbClr val="047845"/>
                </a:gs>
                <a:gs pos="0">
                  <a:srgbClr val="FFFF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5B032-389C-F3C2-F792-65D82650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2A46B-182A-B5DB-43F0-472535BCA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BF782-A3BF-2D15-AC7D-86D8C11C5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508"/>
            <a:ext cx="3932237" cy="36734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034AA-CE76-A65E-0D8D-36E9734F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FBBDB-2D7D-77E6-A07B-65FE5F6D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3120B6-3A07-587D-9AFD-64F240551D5E}"/>
              </a:ext>
            </a:extLst>
          </p:cNvPr>
          <p:cNvSpPr/>
          <p:nvPr userDrawn="1"/>
        </p:nvSpPr>
        <p:spPr>
          <a:xfrm>
            <a:off x="5192712" y="849316"/>
            <a:ext cx="6172200" cy="138109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FF0AAE-DD7C-ADE9-7985-A48C8548C6D5}"/>
              </a:ext>
            </a:extLst>
          </p:cNvPr>
          <p:cNvSpPr/>
          <p:nvPr userDrawn="1"/>
        </p:nvSpPr>
        <p:spPr>
          <a:xfrm>
            <a:off x="836612" y="2057400"/>
            <a:ext cx="3932237" cy="138109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07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625E-9326-B27A-F30E-2CB69699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1B3C5-1252-30BF-C8A3-B0D4F5EF8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56D3-CCE1-594E-D02C-0E1362E5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C945F-7E3D-46D5-E179-BE720771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5F0D-D2D8-F4A2-4F56-43C56A459471}"/>
              </a:ext>
            </a:extLst>
          </p:cNvPr>
          <p:cNvSpPr/>
          <p:nvPr userDrawn="1"/>
        </p:nvSpPr>
        <p:spPr>
          <a:xfrm>
            <a:off x="838200" y="1690688"/>
            <a:ext cx="10515600" cy="134937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48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AB154-F601-9A2A-E67D-263FDBD07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348FE-53AF-A2AD-1FA9-65DD52CC8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89CCE-C0A2-55E9-F19E-DAABE940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78BB-32E8-737F-16CA-E3DB4EFC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C94DF-2F37-B1B9-8BE4-16E0DFC1FDDD}"/>
              </a:ext>
            </a:extLst>
          </p:cNvPr>
          <p:cNvSpPr/>
          <p:nvPr userDrawn="1"/>
        </p:nvSpPr>
        <p:spPr>
          <a:xfrm rot="5400000">
            <a:off x="5746749" y="3203575"/>
            <a:ext cx="5811837" cy="134937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03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075B0E4-F690-B9DA-E0FC-A948E3EAE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8277" y="2094523"/>
            <a:ext cx="5015523" cy="4017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FB3A2-2D9A-3E20-484C-EBCC9FC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A35B6-8D0B-213F-70CA-0EC27427D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D0D8-7DEF-77EC-EFFD-1DB2A2AA1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4EC7B0-38F2-F5CA-3D80-3BD45C6068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94523"/>
            <a:ext cx="5015524" cy="4017352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/>
              <a:t>Insert brief text about the module</a:t>
            </a:r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EE3F0-09D5-86CE-C2AA-8E6C888DB87C}"/>
              </a:ext>
            </a:extLst>
          </p:cNvPr>
          <p:cNvSpPr/>
          <p:nvPr userDrawn="1"/>
        </p:nvSpPr>
        <p:spPr>
          <a:xfrm>
            <a:off x="838199" y="1745931"/>
            <a:ext cx="10528300" cy="136800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52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D5073-3493-31FE-BBD9-BEA09F3A136F}"/>
              </a:ext>
            </a:extLst>
          </p:cNvPr>
          <p:cNvSpPr/>
          <p:nvPr userDrawn="1"/>
        </p:nvSpPr>
        <p:spPr>
          <a:xfrm>
            <a:off x="623455" y="681037"/>
            <a:ext cx="10972800" cy="5590454"/>
          </a:xfrm>
          <a:prstGeom prst="rect">
            <a:avLst/>
          </a:prstGeom>
          <a:noFill/>
          <a:ln w="25400">
            <a:gradFill>
              <a:gsLst>
                <a:gs pos="100000">
                  <a:srgbClr val="047845"/>
                </a:gs>
                <a:gs pos="0">
                  <a:srgbClr val="FFFF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82307-C75D-FAA7-8C96-EACCD9E3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19CB-90D7-BBDB-FAE6-C5166B53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E5D74-90EE-2E54-3A26-494E46C3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0919-4273-77B2-2CDA-F4D4DA15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48602-8430-EE06-4983-BE9F89A7EA6D}"/>
              </a:ext>
            </a:extLst>
          </p:cNvPr>
          <p:cNvSpPr/>
          <p:nvPr userDrawn="1"/>
        </p:nvSpPr>
        <p:spPr>
          <a:xfrm rot="5400000">
            <a:off x="11026775" y="3756023"/>
            <a:ext cx="996948" cy="34289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4EAA8-D232-4B51-51C4-1487D6B1DEE9}"/>
              </a:ext>
            </a:extLst>
          </p:cNvPr>
          <p:cNvSpPr/>
          <p:nvPr userDrawn="1"/>
        </p:nvSpPr>
        <p:spPr>
          <a:xfrm rot="16200000">
            <a:off x="-595311" y="1995487"/>
            <a:ext cx="2524124" cy="342897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08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BC7F-BA8B-A7C0-0DD1-3161DDB0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92F74-742C-2EBD-A695-36605628F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4DADA-60BA-4512-6BB7-885B429A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73AC9-2CD3-48C8-CC7E-BC83C1E6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5AA74-8460-44C5-8062-61E3B8541C9D}"/>
              </a:ext>
            </a:extLst>
          </p:cNvPr>
          <p:cNvSpPr/>
          <p:nvPr userDrawn="1"/>
        </p:nvSpPr>
        <p:spPr>
          <a:xfrm>
            <a:off x="831850" y="1572938"/>
            <a:ext cx="10528300" cy="136800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69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CA524-E593-CAED-78AC-0A6D97F9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DF639-7529-B1FF-C824-C3F4B330C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8D11A-5084-6454-B8BE-EEE089500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AC75B-39F7-3FC3-6869-A2685555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18112-EDC9-0541-4394-3431D5D4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705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9B7C-9DBD-90A7-9AF6-B9A9D8B3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C3F4-71E8-5D27-4100-518236DC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616DA-9814-3985-B912-BA5B01549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CCB6A-0281-AFF1-A1DD-BEE6786BA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72FC1-8012-36DF-5901-FB3F1C96D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52FD1-F933-F96E-C288-B60BFAEC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F35D9-433B-3A58-99FA-B88948FC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E4243E-28FE-C1C0-5CE6-FB41249C4843}"/>
              </a:ext>
            </a:extLst>
          </p:cNvPr>
          <p:cNvSpPr/>
          <p:nvPr userDrawn="1"/>
        </p:nvSpPr>
        <p:spPr>
          <a:xfrm rot="16200000">
            <a:off x="-595311" y="1995487"/>
            <a:ext cx="2524124" cy="342897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48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FF87B0-1AF8-3E6E-4988-9BB092AE36C9}"/>
              </a:ext>
            </a:extLst>
          </p:cNvPr>
          <p:cNvSpPr/>
          <p:nvPr userDrawn="1"/>
        </p:nvSpPr>
        <p:spPr>
          <a:xfrm>
            <a:off x="623455" y="681037"/>
            <a:ext cx="10972800" cy="5590454"/>
          </a:xfrm>
          <a:prstGeom prst="rect">
            <a:avLst/>
          </a:prstGeom>
          <a:noFill/>
          <a:ln w="25400">
            <a:gradFill>
              <a:gsLst>
                <a:gs pos="100000">
                  <a:srgbClr val="047845"/>
                </a:gs>
                <a:gs pos="0">
                  <a:srgbClr val="FFFF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4FC01-AD9F-7E06-0DBA-93072667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0D833-6D87-7E5C-7F32-A9695CF1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27D78-98EC-74C0-22FB-C98B9228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BA222-8309-B487-3D3C-12895823BBFB}"/>
              </a:ext>
            </a:extLst>
          </p:cNvPr>
          <p:cNvSpPr/>
          <p:nvPr userDrawn="1"/>
        </p:nvSpPr>
        <p:spPr>
          <a:xfrm>
            <a:off x="838200" y="1690688"/>
            <a:ext cx="10528300" cy="138109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6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1656E-CB7D-4D41-A3B4-789309BA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E5692-4AB2-F7F1-E617-02C90FDC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6AED5-D51A-7569-F570-B49ECA77FF7E}"/>
              </a:ext>
            </a:extLst>
          </p:cNvPr>
          <p:cNvSpPr/>
          <p:nvPr userDrawn="1"/>
        </p:nvSpPr>
        <p:spPr>
          <a:xfrm>
            <a:off x="1" y="648678"/>
            <a:ext cx="12191999" cy="1250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07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520659-0638-0BB5-865F-A75842F1B182}"/>
              </a:ext>
            </a:extLst>
          </p:cNvPr>
          <p:cNvSpPr/>
          <p:nvPr userDrawn="1"/>
        </p:nvSpPr>
        <p:spPr>
          <a:xfrm>
            <a:off x="1046163" y="681037"/>
            <a:ext cx="3932237" cy="5469671"/>
          </a:xfrm>
          <a:prstGeom prst="rect">
            <a:avLst/>
          </a:prstGeom>
          <a:noFill/>
          <a:ln w="25400">
            <a:gradFill>
              <a:gsLst>
                <a:gs pos="100000">
                  <a:srgbClr val="047845"/>
                </a:gs>
                <a:gs pos="0">
                  <a:srgbClr val="FFFF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E2BD1-215E-C8C2-056B-E7C68BD9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B47D-60F5-2A19-0AC4-49EE65D0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6F8E1-6694-5448-5158-A85CD87D6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508"/>
            <a:ext cx="3932237" cy="36734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1F9EF-AEB5-F5B5-7C14-1E836966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37CB4-D4E3-7A9D-141D-8D85F05F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9971E-DCA8-CD3A-6B9C-AAAEE458EADF}"/>
              </a:ext>
            </a:extLst>
          </p:cNvPr>
          <p:cNvSpPr/>
          <p:nvPr userDrawn="1"/>
        </p:nvSpPr>
        <p:spPr>
          <a:xfrm>
            <a:off x="5192712" y="849316"/>
            <a:ext cx="6172200" cy="138109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0B2FBF-39EA-D39B-7B5E-28D03FD7067C}"/>
              </a:ext>
            </a:extLst>
          </p:cNvPr>
          <p:cNvSpPr/>
          <p:nvPr userDrawn="1"/>
        </p:nvSpPr>
        <p:spPr>
          <a:xfrm>
            <a:off x="836612" y="2057400"/>
            <a:ext cx="3932237" cy="138109"/>
          </a:xfrm>
          <a:prstGeom prst="rect">
            <a:avLst/>
          </a:prstGeom>
          <a:solidFill>
            <a:srgbClr val="04784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59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8BD1C38F-1458-9D52-59C4-D9EA82DBB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17685" r="6976" b="16160"/>
          <a:stretch/>
        </p:blipFill>
        <p:spPr>
          <a:xfrm>
            <a:off x="10179354" y="11174"/>
            <a:ext cx="2036092" cy="563472"/>
          </a:xfrm>
          <a:prstGeom prst="rect">
            <a:avLst/>
          </a:prstGeom>
        </p:spPr>
      </p:pic>
      <p:pic>
        <p:nvPicPr>
          <p:cNvPr id="7" name="Picture 6" descr="A logo with a number and text&#10;&#10;Description automatically generated">
            <a:extLst>
              <a:ext uri="{FF2B5EF4-FFF2-40B4-BE49-F238E27FC236}">
                <a16:creationId xmlns:a16="http://schemas.microsoft.com/office/drawing/2014/main" id="{B2E2B1B2-7942-CBD3-A162-8F63A6FBD8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" y="14915"/>
            <a:ext cx="838200" cy="5634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1B145-085A-1823-DAA3-B6427DB2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E927B-4AAF-40A5-8FE9-8FA1D5ED7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6D95B-CDDE-2480-2662-905D5B32E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8931" y="6492875"/>
            <a:ext cx="5074138" cy="353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2209-76B7-CAFD-6A97-0F372DC3A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6338" y="6492875"/>
            <a:ext cx="945661" cy="353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6305-5EC4-4F20-B50E-C3A3CD93D5CC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CB6FD1-F417-10AB-701A-D3BC7F18E323}"/>
              </a:ext>
            </a:extLst>
          </p:cNvPr>
          <p:cNvSpPr/>
          <p:nvPr userDrawn="1"/>
        </p:nvSpPr>
        <p:spPr>
          <a:xfrm>
            <a:off x="1" y="6367829"/>
            <a:ext cx="12191999" cy="1250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18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-standard.com/article/companies/soft-drinks-power-among-high-water-guzzling-industries-114111302124_1.html" TargetMode="External"/><Relationship Id="rId3" Type="http://schemas.openxmlformats.org/officeDocument/2006/relationships/hyperlink" Target="https://www.render4tomorrow.com/what-is-biophilic-architecture" TargetMode="External"/><Relationship Id="rId7" Type="http://schemas.openxmlformats.org/officeDocument/2006/relationships/hyperlink" Target="https://www.climatelinks.org/sites/default/files/asset/document/India%20GHG%20Emissions%20Factsheet%20FINAL.pdf" TargetMode="External"/><Relationship Id="rId2" Type="http://schemas.openxmlformats.org/officeDocument/2006/relationships/hyperlink" Target="https://www.merriam-webster.com/dictionary/biophilic#:~:text=bio%C2%B7%E2%80%8Bphil%C2%B7%E2%80%8Bic,forms%20of%20life%20in%20natu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ish-assessment.co.uk/whats-the-difference-between-green-and-sustainable-buildings/" TargetMode="External"/><Relationship Id="rId5" Type="http://schemas.openxmlformats.org/officeDocument/2006/relationships/hyperlink" Target="https://theconstructor.org/architecture/principles-of-biophilic-design/564602/" TargetMode="External"/><Relationship Id="rId4" Type="http://schemas.openxmlformats.org/officeDocument/2006/relationships/hyperlink" Target="https://www.re-thinkingthefuture.com/architectural-community/a6416-how-is-biomimicry-different-from-biophili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2871-1E3F-1B60-73AC-2D7F92E59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0367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Biophilic</a:t>
            </a:r>
            <a:r>
              <a:rPr lang="en-US" dirty="0">
                <a:latin typeface="Arial Narrow" panose="020B0606020202030204" pitchFamily="34" charset="0"/>
              </a:rPr>
              <a:t> Design Approach for Improved Performance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EEA8A-D27C-9D6C-934F-F0EAF83CA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3155" y="3661357"/>
            <a:ext cx="7400925" cy="478876"/>
          </a:xfrm>
        </p:spPr>
        <p:txBody>
          <a:bodyPr/>
          <a:lstStyle/>
          <a:p>
            <a:r>
              <a:rPr lang="en-IN" dirty="0"/>
              <a:t>Sustainable Buildings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8D31-883A-9BAE-FC05-0DAB1D2648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N" dirty="0">
                <a:ea typeface="Calibri"/>
                <a:cs typeface="Calibri"/>
              </a:rPr>
              <a:t>Nature, Quality of Life, Sustainable, Green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E2AAF6-738C-5B2D-6F3D-5E3D8202C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05150" y="5413008"/>
            <a:ext cx="5981700" cy="916355"/>
          </a:xfrm>
        </p:spPr>
        <p:txBody>
          <a:bodyPr>
            <a:noAutofit/>
          </a:bodyPr>
          <a:lstStyle/>
          <a:p>
            <a:pPr algn="r"/>
            <a:r>
              <a:rPr lang="en-US" sz="1100" b="1" dirty="0">
                <a:latin typeface="Arial Narrow" panose="020B0606020202030204" pitchFamily="34" charset="0"/>
              </a:rPr>
              <a:t>Ar. Prajna Aigal</a:t>
            </a:r>
          </a:p>
          <a:p>
            <a:pPr algn="r"/>
            <a:r>
              <a:rPr lang="en-US" sz="900" dirty="0">
                <a:latin typeface="Arial Narrow" panose="020B0606020202030204" pitchFamily="34" charset="0"/>
              </a:rPr>
              <a:t>Research Associate, Sustainable Buildings</a:t>
            </a:r>
          </a:p>
          <a:p>
            <a:pPr algn="r"/>
            <a:r>
              <a:rPr lang="en-US" sz="900" dirty="0">
                <a:latin typeface="Arial Narrow" panose="020B0606020202030204" pitchFamily="34" charset="0"/>
              </a:rPr>
              <a:t>The Energy and Resources Institute</a:t>
            </a:r>
            <a:endParaRPr lang="en-IN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10</a:t>
            </a:fld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1129854" y="3484028"/>
            <a:ext cx="1872208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3">
                    <a:lumMod val="50000"/>
                  </a:schemeClr>
                </a:solidFill>
              </a:rPr>
              <a:t>Vegetative and Water Features</a:t>
            </a:r>
          </a:p>
        </p:txBody>
      </p:sp>
      <p:sp>
        <p:nvSpPr>
          <p:cNvPr id="5" name="Oval 4"/>
          <p:cNvSpPr/>
          <p:nvPr/>
        </p:nvSpPr>
        <p:spPr>
          <a:xfrm>
            <a:off x="3346550" y="1897202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3">
                    <a:lumMod val="50000"/>
                  </a:schemeClr>
                </a:solidFill>
              </a:rPr>
              <a:t>Types of Water Fixtures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710" y="222210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Water features that are efficient in terms of water usage and losses </a:t>
            </a:r>
          </a:p>
        </p:txBody>
      </p:sp>
      <p:pic>
        <p:nvPicPr>
          <p:cNvPr id="7" name="Picture 2" descr="Free photo closeup shot of beautiful pink water lilies growing in the sw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32" y="2941772"/>
            <a:ext cx="2783950" cy="18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0566" y="3382524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Smaller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Recycling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Use of plants to reduce evaporation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Shading to reduce evaporation</a:t>
            </a:r>
          </a:p>
        </p:txBody>
      </p:sp>
      <p:pic>
        <p:nvPicPr>
          <p:cNvPr id="9" name="Picture 4" descr="Free photo beautiful view of mesmerizing nature at traditional styled japanese adelaide himeji garde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6787"/>
          <a:stretch/>
        </p:blipFill>
        <p:spPr bwMode="auto">
          <a:xfrm>
            <a:off x="5484936" y="2958715"/>
            <a:ext cx="2331883" cy="29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11</a:t>
            </a:fld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1215579" y="3529417"/>
            <a:ext cx="1872208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3">
                    <a:lumMod val="50000"/>
                  </a:schemeClr>
                </a:solidFill>
              </a:rPr>
              <a:t>Vegetative and Water Features</a:t>
            </a:r>
          </a:p>
        </p:txBody>
      </p:sp>
      <p:sp>
        <p:nvSpPr>
          <p:cNvPr id="5" name="Oval 4"/>
          <p:cNvSpPr/>
          <p:nvPr/>
        </p:nvSpPr>
        <p:spPr>
          <a:xfrm>
            <a:off x="3432275" y="1942591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3">
                    <a:lumMod val="50000"/>
                  </a:schemeClr>
                </a:solidFill>
              </a:rPr>
              <a:t>Irrigation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435" y="226749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 of efficient irrigation systems such as sprinklers or drip irrigation</a:t>
            </a:r>
          </a:p>
        </p:txBody>
      </p:sp>
      <p:pic>
        <p:nvPicPr>
          <p:cNvPr id="7" name="Picture 164" descr="Image result for popup sprinkl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1"/>
          <a:stretch/>
        </p:blipFill>
        <p:spPr bwMode="auto">
          <a:xfrm>
            <a:off x="3455846" y="3529417"/>
            <a:ext cx="3720845" cy="23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rip Irrigation System Stock Photo - Download Image Now - Irrigation  Equipment, Drop, Watering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707" y="3529417"/>
            <a:ext cx="3460113" cy="23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12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884677" y="1758001"/>
            <a:ext cx="87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Biophilic</a:t>
            </a:r>
            <a:r>
              <a:rPr lang="en-US" sz="2400" b="1" dirty="0"/>
              <a:t> into </a:t>
            </a:r>
            <a:r>
              <a:rPr lang="en-US" sz="2400" b="1" dirty="0">
                <a:solidFill>
                  <a:srgbClr val="00B050"/>
                </a:solidFill>
              </a:rPr>
              <a:t>Green</a:t>
            </a:r>
            <a:endParaRPr lang="en-IN" sz="2400" b="1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4178" y="3743868"/>
            <a:ext cx="1872208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3">
                    <a:lumMod val="50000"/>
                  </a:schemeClr>
                </a:solidFill>
              </a:rPr>
              <a:t>Vegetative and Water Features</a:t>
            </a:r>
          </a:p>
        </p:txBody>
      </p:sp>
      <p:sp>
        <p:nvSpPr>
          <p:cNvPr id="6" name="Oval 5"/>
          <p:cNvSpPr/>
          <p:nvPr/>
        </p:nvSpPr>
        <p:spPr>
          <a:xfrm>
            <a:off x="3660874" y="2157042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3">
                    <a:lumMod val="50000"/>
                  </a:schemeClr>
                </a:solidFill>
              </a:rPr>
              <a:t>Water Supply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1034" y="24819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 of harvested rain water or treated sewage water in irrigation and water features</a:t>
            </a:r>
          </a:p>
        </p:txBody>
      </p:sp>
      <p:pic>
        <p:nvPicPr>
          <p:cNvPr id="8" name="Picture 2" descr="Outside 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85" y="3743868"/>
            <a:ext cx="3449002" cy="22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06" y="3743868"/>
            <a:ext cx="3418659" cy="22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13</a:t>
            </a:fld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1271463" y="3822205"/>
            <a:ext cx="1872208" cy="1872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Lighting and Ventilation</a:t>
            </a:r>
          </a:p>
        </p:txBody>
      </p:sp>
      <p:sp>
        <p:nvSpPr>
          <p:cNvPr id="5" name="Oval 4"/>
          <p:cNvSpPr/>
          <p:nvPr/>
        </p:nvSpPr>
        <p:spPr>
          <a:xfrm>
            <a:off x="1357188" y="1917911"/>
            <a:ext cx="1686050" cy="154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5">
                    <a:lumMod val="50000"/>
                  </a:schemeClr>
                </a:solidFill>
              </a:rPr>
              <a:t>Lighting Requirement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670" y="1972563"/>
            <a:ext cx="82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Amount of lighting and type of lighting required as per the function of the space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3"/>
          <a:stretch/>
        </p:blipFill>
        <p:spPr bwMode="auto">
          <a:xfrm>
            <a:off x="4154107" y="3095067"/>
            <a:ext cx="3832606" cy="309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43670" y="2756177"/>
            <a:ext cx="7843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038" algn="l"/>
              </a:tabLst>
            </a:pPr>
            <a:r>
              <a:rPr kumimoji="0" lang="en-AU" b="0" i="0" u="none" strike="noStrike" cap="none" normalizeH="0" baseline="0" dirty="0" bmk="_Toc336347676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anose="020B0604020202020204" pitchFamily="34" charset="0"/>
              </a:rPr>
              <a:t>Daylight Factor Requirements for</a:t>
            </a:r>
            <a:r>
              <a:rPr kumimoji="0" lang="en-AU" b="0" i="0" u="none" strike="noStrike" cap="none" normalizeH="0" dirty="0" bmk="_Toc336347676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anose="020B0604020202020204" pitchFamily="34" charset="0"/>
              </a:rPr>
              <a:t> Different Types of Spaces as per SP 41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14</a:t>
            </a:fld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647053" y="3626956"/>
            <a:ext cx="1872208" cy="1872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Lighting and Ventilation</a:t>
            </a:r>
          </a:p>
        </p:txBody>
      </p:sp>
      <p:sp>
        <p:nvSpPr>
          <p:cNvPr id="5" name="Oval 4"/>
          <p:cNvSpPr/>
          <p:nvPr/>
        </p:nvSpPr>
        <p:spPr>
          <a:xfrm>
            <a:off x="738889" y="1968109"/>
            <a:ext cx="1671825" cy="15670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5">
                    <a:lumMod val="50000"/>
                  </a:schemeClr>
                </a:solidFill>
              </a:rPr>
              <a:t>Lighting Requirement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9261" y="2007405"/>
            <a:ext cx="778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Amount of lighting and type of lighting required as per the function of the space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9261" y="2528228"/>
            <a:ext cx="86438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038" algn="l"/>
              </a:tabLst>
            </a:pPr>
            <a:r>
              <a:rPr lang="en-AU" dirty="0" bmk="_Toc336347676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Illumination Level </a:t>
            </a:r>
            <a:r>
              <a:rPr kumimoji="0" lang="en-AU" b="0" i="0" u="none" strike="noStrike" cap="none" normalizeH="0" baseline="0" dirty="0" bmk="_Toc336347676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anose="020B0604020202020204" pitchFamily="34" charset="0"/>
              </a:rPr>
              <a:t>Requirements for</a:t>
            </a:r>
            <a:r>
              <a:rPr kumimoji="0" lang="en-AU" b="0" i="0" u="none" strike="noStrike" cap="none" normalizeH="0" dirty="0" bmk="_Toc336347676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anose="020B0604020202020204" pitchFamily="34" charset="0"/>
              </a:rPr>
              <a:t> Different Types of Spaces as per NBC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77" y="2897560"/>
            <a:ext cx="4305947" cy="32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7113240" y="3088347"/>
            <a:ext cx="413309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cs typeface="Arial" panose="020B0604020202020204" pitchFamily="34" charset="0"/>
              </a:rPr>
              <a:t>As per Table 4, under section “Lighting and Natural Ventilation” Vol. 2, NBC 2016</a:t>
            </a:r>
          </a:p>
        </p:txBody>
      </p:sp>
    </p:spTree>
    <p:extLst>
      <p:ext uri="{BB962C8B-B14F-4D97-AF65-F5344CB8AC3E}">
        <p14:creationId xmlns:p14="http://schemas.microsoft.com/office/powerpoint/2010/main" val="27102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15</a:t>
            </a:fld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730738" y="3557999"/>
            <a:ext cx="1872208" cy="1872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Lighting and Ventilation</a:t>
            </a:r>
          </a:p>
        </p:txBody>
      </p:sp>
      <p:sp>
        <p:nvSpPr>
          <p:cNvPr id="11" name="Oval 10"/>
          <p:cNvSpPr/>
          <p:nvPr/>
        </p:nvSpPr>
        <p:spPr>
          <a:xfrm>
            <a:off x="892842" y="1946226"/>
            <a:ext cx="1710104" cy="154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5">
                    <a:lumMod val="50000"/>
                  </a:schemeClr>
                </a:solidFill>
              </a:rPr>
              <a:t>Ventilation Requirement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8282" y="2073895"/>
            <a:ext cx="849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Amount of ventilation and type of ventilation required as per the function of the space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23403"/>
              </p:ext>
            </p:extLst>
          </p:nvPr>
        </p:nvGraphicFramePr>
        <p:xfrm>
          <a:off x="2848350" y="2975606"/>
          <a:ext cx="5319198" cy="321726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8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21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5646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Dry bulb temperature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(deg C)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Relative humidity (%)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IN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IN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IN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IN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IN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IN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IN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0.06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0.19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0.06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0.24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0.53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0.85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0.06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0.24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0.53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1.04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1.47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2.10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0.20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0.46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0.94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1.59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2.26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3.04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0.77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1.36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2.12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3.00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1.85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2.72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**</a:t>
                      </a:r>
                      <a:endParaRPr lang="en-IN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93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3.20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**</a:t>
                      </a:r>
                      <a:endParaRPr lang="en-IN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48282" y="2561590"/>
            <a:ext cx="8238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038" algn="l"/>
              </a:tabLst>
            </a:pPr>
            <a:r>
              <a:rPr kumimoji="0" lang="en-AU" b="0" i="0" u="none" strike="noStrike" cap="none" normalizeH="0" baseline="0" dirty="0" bmk="_Toc336347676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anose="020B0604020202020204" pitchFamily="34" charset="0"/>
              </a:rPr>
              <a:t>Desirable wind speeds for thermal comfort conditions as per NBC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2541" y="3078727"/>
            <a:ext cx="2794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cs typeface="Arial" panose="020B0604020202020204" pitchFamily="34" charset="0"/>
              </a:rPr>
              <a:t>As per Table 9, under section “Lighting and Natural Ventilation” Vol. 2, NBC 2016</a:t>
            </a:r>
          </a:p>
        </p:txBody>
      </p:sp>
    </p:spTree>
    <p:extLst>
      <p:ext uri="{BB962C8B-B14F-4D97-AF65-F5344CB8AC3E}">
        <p14:creationId xmlns:p14="http://schemas.microsoft.com/office/powerpoint/2010/main" val="20121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16</a:t>
            </a:fld>
            <a:endParaRPr lang="en-IN"/>
          </a:p>
        </p:txBody>
      </p:sp>
      <p:pic>
        <p:nvPicPr>
          <p:cNvPr id="4" name="Picture 5" descr="C:\Users\prajna.aigal\Documents\0Prajna\Extra\Seminars+Workshops\prajna\May'17 - Photo\Slide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1" r="37778" b="3344"/>
          <a:stretch/>
        </p:blipFill>
        <p:spPr bwMode="auto">
          <a:xfrm>
            <a:off x="7758484" y="3407854"/>
            <a:ext cx="3785771" cy="28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28577" y="4019922"/>
            <a:ext cx="1872208" cy="1872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Lighting and Ventilation</a:t>
            </a:r>
          </a:p>
        </p:txBody>
      </p:sp>
      <p:sp>
        <p:nvSpPr>
          <p:cNvPr id="6" name="Oval 5"/>
          <p:cNvSpPr/>
          <p:nvPr/>
        </p:nvSpPr>
        <p:spPr>
          <a:xfrm>
            <a:off x="1190681" y="1878899"/>
            <a:ext cx="1548000" cy="154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5">
                    <a:lumMod val="50000"/>
                  </a:schemeClr>
                </a:solidFill>
              </a:rPr>
              <a:t>Lighting and Ventilation Fixtures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7148" y="2023699"/>
            <a:ext cx="718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 of energy efficient lighting and ventilation devices in the space</a:t>
            </a: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46009644"/>
              </p:ext>
            </p:extLst>
          </p:nvPr>
        </p:nvGraphicFramePr>
        <p:xfrm>
          <a:off x="4560358" y="2507754"/>
          <a:ext cx="3055793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400900" imgH="2723810" progId="PBrush">
                  <p:embed/>
                </p:oleObj>
              </mc:Choice>
              <mc:Fallback>
                <p:oleObj name="Bitmap Image" r:id="rId4" imgW="3400900" imgH="2723810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358" y="2507754"/>
                        <a:ext cx="3055793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D:\TERI\Seminars+Workshops\prajna\astra\IMG_4505.JPG"/>
          <p:cNvPicPr>
            <a:picLocks noChangeAspect="1" noChangeArrowheads="1"/>
          </p:cNvPicPr>
          <p:nvPr/>
        </p:nvPicPr>
        <p:blipFill rotWithShape="1">
          <a:blip r:embed="rId6" cstate="print"/>
          <a:srcRect b="33601"/>
          <a:stretch/>
        </p:blipFill>
        <p:spPr bwMode="auto">
          <a:xfrm>
            <a:off x="4446117" y="5028034"/>
            <a:ext cx="1365650" cy="1209034"/>
          </a:xfrm>
          <a:prstGeom prst="rect">
            <a:avLst/>
          </a:prstGeom>
          <a:noFill/>
        </p:spPr>
      </p:pic>
      <p:pic>
        <p:nvPicPr>
          <p:cNvPr id="10" name="Picture 9" descr="IMG_4465.JPG"/>
          <p:cNvPicPr>
            <a:picLocks noChangeAspect="1"/>
          </p:cNvPicPr>
          <p:nvPr/>
        </p:nvPicPr>
        <p:blipFill rotWithShape="1">
          <a:blip r:embed="rId7" cstate="print"/>
          <a:srcRect l="9404" t="32385" r="32653"/>
          <a:stretch/>
        </p:blipFill>
        <p:spPr>
          <a:xfrm>
            <a:off x="5993705" y="5028034"/>
            <a:ext cx="1394024" cy="12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011" y="901186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/>
              <a:t>Benefits of </a:t>
            </a:r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architecture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17</a:t>
            </a:fld>
            <a:endParaRPr lang="en-IN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85788" y="7067698"/>
            <a:ext cx="990600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4925" y="7119962"/>
            <a:ext cx="549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Biophilic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Architecture</a:t>
            </a:r>
            <a:endParaRPr lang="en-IN" sz="105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011" y="7146433"/>
            <a:ext cx="461010" cy="281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0303" y="1739106"/>
            <a:ext cx="3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6354" y="1846827"/>
            <a:ext cx="48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User satisfaction and increased productivity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0303" y="2550267"/>
            <a:ext cx="3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6354" y="2603202"/>
            <a:ext cx="486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Reduction in use of comfort appliances; in turn reducing energy/electricity required for their operation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0303" y="3415940"/>
            <a:ext cx="3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354" y="3523661"/>
            <a:ext cx="48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Efficient use of water; in turn conservation of water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0303" y="4271347"/>
            <a:ext cx="3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6354" y="4379068"/>
            <a:ext cx="48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Improved air quality of the space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0303" y="5053012"/>
            <a:ext cx="3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6354" y="5125223"/>
            <a:ext cx="486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Increasing the amount of vegetation in the area; in turn reducing the urban heat island effect</a:t>
            </a:r>
          </a:p>
        </p:txBody>
      </p:sp>
      <p:pic>
        <p:nvPicPr>
          <p:cNvPr id="17" name="Picture 2" descr="C:\Users\ksahoo\Desktop\Nit trichy 26th oct 2016\teri src photo\landscape\WP_20161025_10_18_19_Pro_L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1" b="16803"/>
          <a:stretch/>
        </p:blipFill>
        <p:spPr bwMode="auto">
          <a:xfrm>
            <a:off x="6507746" y="1944671"/>
            <a:ext cx="3417060" cy="34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5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/>
              <a:t>Any questions?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18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66" y="1225579"/>
            <a:ext cx="8939824" cy="5039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252" y="4128492"/>
            <a:ext cx="514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you!</a:t>
            </a:r>
            <a:endParaRPr lang="en-IN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5741966"/>
            <a:ext cx="9906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4796571"/>
            <a:ext cx="549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Ar. Prajna Aigal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Research Associate, Sustainable Buildings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Energy and Resources Institute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prajna.aigal@teri.res.in</a:t>
            </a:r>
            <a:endParaRPr lang="en-IN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223" y="5996900"/>
            <a:ext cx="1109386" cy="676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25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6387" y="1974533"/>
            <a:ext cx="89249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2"/>
              </a:rPr>
              <a:t>https://www.merriam-webster.com/dictionary/biophilic#:~:text=bio%C2%B7%E2%80%8Bphil%C2%B7%E2%80%8Bic,forms%20of%20life%20in%20nature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3"/>
              </a:rPr>
              <a:t>https://www.render4tomorrow.com/what-is-biophilic-architecture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4"/>
              </a:rPr>
              <a:t>https://www.re-thinkingthefuture.com/architectural-community/a6416-how-is-biomimicry-different-from-biophilia/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5"/>
              </a:rPr>
              <a:t>https://theconstructor.org/architecture/principles-of-biophilic-design/564602/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6"/>
              </a:rPr>
              <a:t>https://www.british-assessment.co.uk/whats-the-difference-between-green-and-sustainable-buildings/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7"/>
              </a:rPr>
              <a:t>https://www.climatelinks.org/sites/default/files/asset/document/India%20GHG%20Emissions%20Factsheet%20FINAL.pdf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hlinkClick r:id="rId8"/>
              </a:rPr>
              <a:t>https://www.business-standard.com/article/companies/soft-drinks-power-among-high-water-guzzling-industries-114111302124_1.html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98815" y="1137171"/>
            <a:ext cx="873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References</a:t>
            </a:r>
            <a:endParaRPr lang="en-IN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114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F7B6-4A79-FDC0-7D7C-95F556AC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</a:t>
            </a:r>
            <a:r>
              <a:rPr lang="en-US" dirty="0">
                <a:solidFill>
                  <a:srgbClr val="00B050"/>
                </a:solidFill>
              </a:rPr>
              <a:t>Biophilic</a:t>
            </a:r>
            <a:r>
              <a:rPr lang="en-US" dirty="0"/>
              <a:t>”?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77AFE-CA47-6940-E50F-99F19021B2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2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84514" y="1796917"/>
            <a:ext cx="10769285" cy="22750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F21"/>
                </a:solidFill>
              </a:rPr>
              <a:t>“The human tendency to interact or be closely associated with other forms of life in nature”</a:t>
            </a:r>
          </a:p>
          <a:p>
            <a:pPr algn="r"/>
            <a:r>
              <a:rPr lang="en-US" i="1" dirty="0">
                <a:solidFill>
                  <a:srgbClr val="404F21"/>
                </a:solidFill>
              </a:rPr>
              <a:t>-Merriam Webster</a:t>
            </a:r>
            <a:endParaRPr lang="en-IN" i="1" dirty="0">
              <a:solidFill>
                <a:srgbClr val="404F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513" y="4390370"/>
            <a:ext cx="10769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u="sng" dirty="0" err="1"/>
              <a:t>Biophilic</a:t>
            </a:r>
            <a:r>
              <a:rPr lang="en-US" b="1" u="sng" dirty="0"/>
              <a:t> architecture </a:t>
            </a:r>
            <a:r>
              <a:rPr lang="en-US" dirty="0"/>
              <a:t>seeks to </a:t>
            </a:r>
            <a:r>
              <a:rPr lang="en-US" b="1" dirty="0"/>
              <a:t>connect people with nature </a:t>
            </a:r>
            <a:r>
              <a:rPr lang="en-US" dirty="0"/>
              <a:t>within buildings and built spaces. It is based on the philosophy that humans have the innate tendency to connect with nature. It incorporates </a:t>
            </a:r>
            <a:r>
              <a:rPr lang="en-US" b="1" dirty="0"/>
              <a:t>natural elements in the design</a:t>
            </a:r>
            <a:r>
              <a:rPr lang="en-US" dirty="0"/>
              <a:t> to enhance the well-being of the occupants of the space in terms of </a:t>
            </a:r>
            <a:r>
              <a:rPr lang="en-US" b="1" dirty="0"/>
              <a:t>health, happiness and overall quality of life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51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EED9-C383-B217-F5CE-2E66A741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vs. </a:t>
            </a:r>
            <a:r>
              <a:rPr lang="en-US" dirty="0">
                <a:solidFill>
                  <a:srgbClr val="00B050"/>
                </a:solidFill>
              </a:rPr>
              <a:t>Sustainable</a:t>
            </a:r>
            <a:r>
              <a:rPr lang="en-US" dirty="0"/>
              <a:t> vs.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095CF-E2D9-2BEF-3A5B-514DB4F5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3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05782"/>
              </p:ext>
            </p:extLst>
          </p:nvPr>
        </p:nvGraphicFramePr>
        <p:xfrm>
          <a:off x="1770378" y="1752601"/>
          <a:ext cx="8616957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2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1" dirty="0" err="1">
                          <a:solidFill>
                            <a:schemeClr val="tx1"/>
                          </a:solidFill>
                        </a:rPr>
                        <a:t>Biophilic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Sustainable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IN" b="0" baseline="0" dirty="0">
                          <a:solidFill>
                            <a:schemeClr val="tx1"/>
                          </a:solidFill>
                        </a:rPr>
                        <a:t> based on the innate connection between human and nature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IN" b="0" baseline="0" dirty="0">
                          <a:solidFill>
                            <a:schemeClr val="tx1"/>
                          </a:solidFill>
                        </a:rPr>
                        <a:t> based on reducing the negative impacts on environmental, social and economical facets of a building throughout it’s life time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Is based on reducin</a:t>
                      </a:r>
                      <a:r>
                        <a:rPr lang="en-IN" b="0" baseline="0" dirty="0">
                          <a:solidFill>
                            <a:schemeClr val="tx1"/>
                          </a:solidFill>
                        </a:rPr>
                        <a:t>g the negative impacts on environmental facets of a building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979539" y="4088507"/>
            <a:ext cx="1908000" cy="190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6">
                    <a:lumMod val="50000"/>
                  </a:schemeClr>
                </a:solidFill>
              </a:rPr>
              <a:t>Emphasis on Social Aspects</a:t>
            </a:r>
          </a:p>
        </p:txBody>
      </p:sp>
      <p:sp>
        <p:nvSpPr>
          <p:cNvPr id="7" name="Oval 6"/>
          <p:cNvSpPr/>
          <p:nvPr/>
        </p:nvSpPr>
        <p:spPr>
          <a:xfrm>
            <a:off x="8283104" y="4088507"/>
            <a:ext cx="1908000" cy="190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3">
                    <a:lumMod val="50000"/>
                  </a:schemeClr>
                </a:solidFill>
              </a:rPr>
              <a:t>Emphasis on Environmental Aspects</a:t>
            </a:r>
          </a:p>
        </p:txBody>
      </p:sp>
    </p:spTree>
    <p:extLst>
      <p:ext uri="{BB962C8B-B14F-4D97-AF65-F5344CB8AC3E}">
        <p14:creationId xmlns:p14="http://schemas.microsoft.com/office/powerpoint/2010/main" val="16916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386A0-B669-86E4-3E6E-B32EB2CE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4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755966" y="965720"/>
            <a:ext cx="87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Biophilic</a:t>
            </a:r>
            <a:r>
              <a:rPr lang="en-US" sz="2400" b="1" dirty="0"/>
              <a:t> vs. </a:t>
            </a:r>
            <a:r>
              <a:rPr lang="en-US" sz="2400" b="1" dirty="0">
                <a:solidFill>
                  <a:srgbClr val="00B050"/>
                </a:solidFill>
              </a:rPr>
              <a:t>Sustainable</a:t>
            </a:r>
            <a:r>
              <a:rPr lang="en-US" sz="2400" b="1" dirty="0"/>
              <a:t> vs. </a:t>
            </a:r>
            <a:r>
              <a:rPr lang="en-US" sz="2400" b="1" dirty="0">
                <a:solidFill>
                  <a:srgbClr val="00B050"/>
                </a:solidFill>
              </a:rPr>
              <a:t>Green</a:t>
            </a:r>
            <a:endParaRPr lang="en-IN" sz="2400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55783" y="1664561"/>
            <a:ext cx="4073455" cy="4198029"/>
            <a:chOff x="10209584" y="596102"/>
            <a:chExt cx="4808323" cy="4579043"/>
          </a:xfrm>
        </p:grpSpPr>
        <p:sp>
          <p:nvSpPr>
            <p:cNvPr id="8" name="TextBox 7"/>
            <p:cNvSpPr txBox="1"/>
            <p:nvPr/>
          </p:nvSpPr>
          <p:spPr>
            <a:xfrm>
              <a:off x="10209584" y="596102"/>
              <a:ext cx="4808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>
                  <a:solidFill>
                    <a:schemeClr val="accent3">
                      <a:lumMod val="75000"/>
                    </a:schemeClr>
                  </a:solidFill>
                </a:rPr>
                <a:t>Sustainable Development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209584" y="1030039"/>
              <a:ext cx="4808323" cy="4145106"/>
              <a:chOff x="5629809" y="548680"/>
              <a:chExt cx="3254893" cy="2805942"/>
            </a:xfrm>
          </p:grpSpPr>
          <p:sp>
            <p:nvSpPr>
              <p:cNvPr id="10" name="Isosceles Triangle 9"/>
              <p:cNvSpPr/>
              <p:nvPr/>
            </p:nvSpPr>
            <p:spPr>
              <a:xfrm rot="10800000">
                <a:off x="5629809" y="548680"/>
                <a:ext cx="3254893" cy="2805942"/>
              </a:xfrm>
              <a:prstGeom prst="triangle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89104" y="548680"/>
                <a:ext cx="1436651" cy="132595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b="1" dirty="0">
                    <a:solidFill>
                      <a:schemeClr val="accent3">
                        <a:lumMod val="50000"/>
                      </a:schemeClr>
                    </a:solidFill>
                  </a:rPr>
                  <a:t>Environment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75453" y="548680"/>
                <a:ext cx="1368152" cy="136815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accent6">
                        <a:lumMod val="50000"/>
                      </a:schemeClr>
                    </a:solidFill>
                  </a:rPr>
                  <a:t>Social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582279" y="1728551"/>
                <a:ext cx="1368152" cy="136815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accent1">
                        <a:lumMod val="50000"/>
                      </a:schemeClr>
                    </a:solidFill>
                  </a:rPr>
                  <a:t>Economic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063442" y="1849227"/>
            <a:ext cx="4052108" cy="4013363"/>
            <a:chOff x="4963304" y="1521656"/>
            <a:chExt cx="4643648" cy="4643648"/>
          </a:xfrm>
        </p:grpSpPr>
        <p:grpSp>
          <p:nvGrpSpPr>
            <p:cNvPr id="15" name="Group 14"/>
            <p:cNvGrpSpPr/>
            <p:nvPr/>
          </p:nvGrpSpPr>
          <p:grpSpPr>
            <a:xfrm>
              <a:off x="4963304" y="1521656"/>
              <a:ext cx="4643648" cy="4643648"/>
              <a:chOff x="4963304" y="1521656"/>
              <a:chExt cx="4643648" cy="464364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963304" y="1521656"/>
                <a:ext cx="4643648" cy="4643648"/>
                <a:chOff x="260935" y="780768"/>
                <a:chExt cx="4643648" cy="4643648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60935" y="780768"/>
                  <a:ext cx="4643648" cy="4643648"/>
                </a:xfrm>
                <a:prstGeom prst="ellipse">
                  <a:avLst/>
                </a:prstGeom>
                <a:noFill/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89764" y="2094480"/>
                  <a:ext cx="2016224" cy="20162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Biophilic</a:t>
                  </a:r>
                  <a:endParaRPr lang="en-IN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489964" y="2094480"/>
                  <a:ext cx="2016224" cy="2016224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Green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400245" y="5598758"/>
                <a:ext cx="1800200" cy="377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>
                    <a:solidFill>
                      <a:schemeClr val="accent3">
                        <a:lumMod val="50000"/>
                      </a:schemeClr>
                    </a:solidFill>
                  </a:rPr>
                  <a:t>Sustainability</a:t>
                </a:r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6356555" y="2147810"/>
              <a:ext cx="1740310" cy="595390"/>
            </a:xfrm>
            <a:custGeom>
              <a:avLst/>
              <a:gdLst>
                <a:gd name="connsiteX0" fmla="*/ 0 w 1740310"/>
                <a:gd name="connsiteY0" fmla="*/ 580642 h 595390"/>
                <a:gd name="connsiteX1" fmla="*/ 265471 w 1740310"/>
                <a:gd name="connsiteY1" fmla="*/ 211932 h 595390"/>
                <a:gd name="connsiteX2" fmla="*/ 737419 w 1740310"/>
                <a:gd name="connsiteY2" fmla="*/ 5455 h 595390"/>
                <a:gd name="connsiteX3" fmla="*/ 1356851 w 1740310"/>
                <a:gd name="connsiteY3" fmla="*/ 93945 h 595390"/>
                <a:gd name="connsiteX4" fmla="*/ 1696064 w 1740310"/>
                <a:gd name="connsiteY4" fmla="*/ 447906 h 595390"/>
                <a:gd name="connsiteX5" fmla="*/ 1740310 w 1740310"/>
                <a:gd name="connsiteY5" fmla="*/ 595390 h 59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0310" h="595390">
                  <a:moveTo>
                    <a:pt x="0" y="580642"/>
                  </a:moveTo>
                  <a:cubicBezTo>
                    <a:pt x="71284" y="444219"/>
                    <a:pt x="142568" y="307796"/>
                    <a:pt x="265471" y="211932"/>
                  </a:cubicBezTo>
                  <a:cubicBezTo>
                    <a:pt x="388374" y="116068"/>
                    <a:pt x="555522" y="25119"/>
                    <a:pt x="737419" y="5455"/>
                  </a:cubicBezTo>
                  <a:cubicBezTo>
                    <a:pt x="919316" y="-14209"/>
                    <a:pt x="1197077" y="20203"/>
                    <a:pt x="1356851" y="93945"/>
                  </a:cubicBezTo>
                  <a:cubicBezTo>
                    <a:pt x="1516625" y="167687"/>
                    <a:pt x="1632154" y="364332"/>
                    <a:pt x="1696064" y="447906"/>
                  </a:cubicBezTo>
                  <a:cubicBezTo>
                    <a:pt x="1759974" y="531480"/>
                    <a:pt x="1703439" y="529022"/>
                    <a:pt x="1740310" y="595390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reeform 16"/>
            <p:cNvSpPr/>
            <p:nvPr/>
          </p:nvSpPr>
          <p:spPr>
            <a:xfrm rot="10800000">
              <a:off x="6400245" y="4895838"/>
              <a:ext cx="1740310" cy="595390"/>
            </a:xfrm>
            <a:custGeom>
              <a:avLst/>
              <a:gdLst>
                <a:gd name="connsiteX0" fmla="*/ 0 w 1740310"/>
                <a:gd name="connsiteY0" fmla="*/ 580642 h 595390"/>
                <a:gd name="connsiteX1" fmla="*/ 265471 w 1740310"/>
                <a:gd name="connsiteY1" fmla="*/ 211932 h 595390"/>
                <a:gd name="connsiteX2" fmla="*/ 737419 w 1740310"/>
                <a:gd name="connsiteY2" fmla="*/ 5455 h 595390"/>
                <a:gd name="connsiteX3" fmla="*/ 1356851 w 1740310"/>
                <a:gd name="connsiteY3" fmla="*/ 93945 h 595390"/>
                <a:gd name="connsiteX4" fmla="*/ 1696064 w 1740310"/>
                <a:gd name="connsiteY4" fmla="*/ 447906 h 595390"/>
                <a:gd name="connsiteX5" fmla="*/ 1740310 w 1740310"/>
                <a:gd name="connsiteY5" fmla="*/ 595390 h 59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0310" h="595390">
                  <a:moveTo>
                    <a:pt x="0" y="580642"/>
                  </a:moveTo>
                  <a:cubicBezTo>
                    <a:pt x="71284" y="444219"/>
                    <a:pt x="142568" y="307796"/>
                    <a:pt x="265471" y="211932"/>
                  </a:cubicBezTo>
                  <a:cubicBezTo>
                    <a:pt x="388374" y="116068"/>
                    <a:pt x="555522" y="25119"/>
                    <a:pt x="737419" y="5455"/>
                  </a:cubicBezTo>
                  <a:cubicBezTo>
                    <a:pt x="919316" y="-14209"/>
                    <a:pt x="1197077" y="20203"/>
                    <a:pt x="1356851" y="93945"/>
                  </a:cubicBezTo>
                  <a:cubicBezTo>
                    <a:pt x="1516625" y="167687"/>
                    <a:pt x="1632154" y="364332"/>
                    <a:pt x="1696064" y="447906"/>
                  </a:cubicBezTo>
                  <a:cubicBezTo>
                    <a:pt x="1759974" y="531480"/>
                    <a:pt x="1703439" y="529022"/>
                    <a:pt x="1740310" y="595390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561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D0DEC9-41EC-5A86-FD95-9ECAE5D3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“</a:t>
            </a:r>
            <a:r>
              <a:rPr lang="en-US" dirty="0">
                <a:solidFill>
                  <a:srgbClr val="00B050"/>
                </a:solidFill>
              </a:rPr>
              <a:t>sustainable architecture</a:t>
            </a:r>
            <a:r>
              <a:rPr lang="en-US" dirty="0"/>
              <a:t>”? 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074C3-0ECD-E123-75D6-893D6749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338" y="6492875"/>
            <a:ext cx="945661" cy="353951"/>
          </a:xfrm>
        </p:spPr>
        <p:txBody>
          <a:bodyPr/>
          <a:lstStyle/>
          <a:p>
            <a:fld id="{999D6305-5EC4-4F20-B50E-C3A3CD93D5CC}" type="slidenum">
              <a:rPr lang="en-IN" smtClean="0"/>
              <a:pPr/>
              <a:t>5</a:t>
            </a:fld>
            <a:endParaRPr lang="en-IN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76164875"/>
              </p:ext>
            </p:extLst>
          </p:nvPr>
        </p:nvGraphicFramePr>
        <p:xfrm>
          <a:off x="-1" y="1288650"/>
          <a:ext cx="4357777" cy="313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18" y="2815402"/>
            <a:ext cx="2928848" cy="34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22" y="1406743"/>
            <a:ext cx="3567438" cy="281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/>
              <a:t>What all comprises </a:t>
            </a:r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design?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6</a:t>
            </a:fld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1623440" y="2065786"/>
            <a:ext cx="1649138" cy="11723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F21"/>
                </a:solidFill>
              </a:rPr>
              <a:t>Environmental Features</a:t>
            </a:r>
            <a:endParaRPr lang="en-IN" b="1" dirty="0">
              <a:solidFill>
                <a:srgbClr val="404F2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7640" y="2065786"/>
            <a:ext cx="1649138" cy="11723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F21"/>
                </a:solidFill>
              </a:rPr>
              <a:t>Natural Patterns and Forms</a:t>
            </a:r>
            <a:endParaRPr lang="en-IN" b="1" dirty="0">
              <a:solidFill>
                <a:srgbClr val="404F2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1839" y="2065786"/>
            <a:ext cx="1649138" cy="11723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F21"/>
                </a:solidFill>
              </a:rPr>
              <a:t>Light and Space</a:t>
            </a:r>
            <a:endParaRPr lang="en-IN" b="1" dirty="0">
              <a:solidFill>
                <a:srgbClr val="404F2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06038" y="2065786"/>
            <a:ext cx="1649138" cy="11723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404F21"/>
                </a:solidFill>
              </a:rPr>
              <a:t>Place-based Relationships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00238" y="2065786"/>
            <a:ext cx="1649138" cy="11723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4F21"/>
                </a:solidFill>
              </a:rPr>
              <a:t>Connection with Nature</a:t>
            </a:r>
            <a:endParaRPr lang="en-IN" b="1" dirty="0">
              <a:solidFill>
                <a:srgbClr val="404F2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1102" y="3357563"/>
            <a:ext cx="1612425" cy="254317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Characteristics of the natural world such as water features, sunlight, vegetation etc.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41327" y="3357563"/>
            <a:ext cx="1612425" cy="254317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Using patterns and forms that are naturally found in nature such as shapes, motifs etc.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32027" y="3357563"/>
            <a:ext cx="1612425" cy="254317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Using lighting to enhance the space especially natural lighting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32252" y="3357563"/>
            <a:ext cx="1612425" cy="254317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Connection with local ecology and geographical features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22952" y="3357563"/>
            <a:ext cx="1612425" cy="254317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Enhancing the inherent connection between humans and nature</a:t>
            </a:r>
          </a:p>
        </p:txBody>
      </p:sp>
    </p:spTree>
    <p:extLst>
      <p:ext uri="{BB962C8B-B14F-4D97-AF65-F5344CB8AC3E}">
        <p14:creationId xmlns:p14="http://schemas.microsoft.com/office/powerpoint/2010/main" val="40056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CF201-FC75-05AD-CF27-EEC70F8E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7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 txBox="1">
            <a:spLocks/>
          </p:cNvSpPr>
          <p:nvPr/>
        </p:nvSpPr>
        <p:spPr>
          <a:xfrm>
            <a:off x="584515" y="775109"/>
            <a:ext cx="10515600" cy="47726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Integrating “</a:t>
            </a:r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design</a:t>
            </a:r>
            <a:r>
              <a:rPr lang="en-US" dirty="0"/>
              <a:t>” into “</a:t>
            </a:r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>
                <a:solidFill>
                  <a:srgbClr val="00B050"/>
                </a:solidFill>
              </a:rPr>
              <a:t> architecture</a:t>
            </a:r>
            <a:r>
              <a:rPr lang="en-US" dirty="0"/>
              <a:t>”</a:t>
            </a:r>
            <a:endParaRPr lang="en-IN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15178"/>
          <a:stretch/>
        </p:blipFill>
        <p:spPr bwMode="auto">
          <a:xfrm>
            <a:off x="1902112" y="3968551"/>
            <a:ext cx="5667327" cy="24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515" y="1124744"/>
            <a:ext cx="3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566" y="1232465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Provision of vegetative and water elements at regular intervals throughout the building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15" y="3573016"/>
            <a:ext cx="3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0566" y="3680737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Provision of natural lighting and ventilation over artificial lighting and HVAC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634913"/>
            <a:ext cx="6910368" cy="19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8</a:t>
            </a:fld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4083968" y="2997150"/>
            <a:ext cx="1872208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3">
                    <a:lumMod val="50000"/>
                  </a:schemeClr>
                </a:solidFill>
              </a:rPr>
              <a:t>Vegetative and Water Features</a:t>
            </a:r>
          </a:p>
        </p:txBody>
      </p:sp>
      <p:sp>
        <p:nvSpPr>
          <p:cNvPr id="15" name="Oval 14"/>
          <p:cNvSpPr/>
          <p:nvPr/>
        </p:nvSpPr>
        <p:spPr>
          <a:xfrm>
            <a:off x="5950074" y="3025725"/>
            <a:ext cx="1872208" cy="18722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5">
                    <a:lumMod val="50000"/>
                  </a:schemeClr>
                </a:solidFill>
              </a:rPr>
              <a:t>Lighting and Ventilation</a:t>
            </a:r>
          </a:p>
        </p:txBody>
      </p:sp>
      <p:sp>
        <p:nvSpPr>
          <p:cNvPr id="16" name="Oval 15"/>
          <p:cNvSpPr/>
          <p:nvPr/>
        </p:nvSpPr>
        <p:spPr>
          <a:xfrm>
            <a:off x="2223567" y="2900426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3">
                    <a:lumMod val="50000"/>
                  </a:schemeClr>
                </a:solidFill>
              </a:rPr>
              <a:t>Types of Water Fixtures</a:t>
            </a:r>
          </a:p>
        </p:txBody>
      </p:sp>
      <p:sp>
        <p:nvSpPr>
          <p:cNvPr id="17" name="Oval 16"/>
          <p:cNvSpPr/>
          <p:nvPr/>
        </p:nvSpPr>
        <p:spPr>
          <a:xfrm>
            <a:off x="2223567" y="3929172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3">
                    <a:lumMod val="50000"/>
                  </a:schemeClr>
                </a:solidFill>
              </a:rPr>
              <a:t>Irrigation</a:t>
            </a:r>
          </a:p>
        </p:txBody>
      </p:sp>
      <p:sp>
        <p:nvSpPr>
          <p:cNvPr id="28" name="Oval 27"/>
          <p:cNvSpPr/>
          <p:nvPr/>
        </p:nvSpPr>
        <p:spPr>
          <a:xfrm>
            <a:off x="2223567" y="1854285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3">
                    <a:lumMod val="50000"/>
                  </a:schemeClr>
                </a:solidFill>
              </a:rPr>
              <a:t>Types of Plants</a:t>
            </a:r>
          </a:p>
        </p:txBody>
      </p:sp>
      <p:sp>
        <p:nvSpPr>
          <p:cNvPr id="29" name="Oval 28"/>
          <p:cNvSpPr/>
          <p:nvPr/>
        </p:nvSpPr>
        <p:spPr>
          <a:xfrm>
            <a:off x="3807743" y="1904999"/>
            <a:ext cx="4284476" cy="4047901"/>
          </a:xfrm>
          <a:prstGeom prst="ellipse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/>
          <p:cNvSpPr txBox="1"/>
          <p:nvPr/>
        </p:nvSpPr>
        <p:spPr>
          <a:xfrm>
            <a:off x="3699731" y="519076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C000"/>
                </a:solidFill>
              </a:rPr>
              <a:t>CLIMATE</a:t>
            </a:r>
          </a:p>
        </p:txBody>
      </p:sp>
      <p:sp>
        <p:nvSpPr>
          <p:cNvPr id="31" name="Oval 30"/>
          <p:cNvSpPr/>
          <p:nvPr/>
        </p:nvSpPr>
        <p:spPr>
          <a:xfrm>
            <a:off x="2223567" y="4897384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3">
                    <a:lumMod val="50000"/>
                  </a:schemeClr>
                </a:solidFill>
              </a:rPr>
              <a:t>Water Supply</a:t>
            </a:r>
          </a:p>
        </p:txBody>
      </p:sp>
      <p:sp>
        <p:nvSpPr>
          <p:cNvPr id="32" name="Oval 31"/>
          <p:cNvSpPr/>
          <p:nvPr/>
        </p:nvSpPr>
        <p:spPr>
          <a:xfrm>
            <a:off x="8412359" y="3274505"/>
            <a:ext cx="1652775" cy="1557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5">
                    <a:lumMod val="50000"/>
                  </a:schemeClr>
                </a:solidFill>
              </a:rPr>
              <a:t>Ventilation Requirement</a:t>
            </a:r>
          </a:p>
        </p:txBody>
      </p:sp>
      <p:sp>
        <p:nvSpPr>
          <p:cNvPr id="33" name="Oval 32"/>
          <p:cNvSpPr/>
          <p:nvPr/>
        </p:nvSpPr>
        <p:spPr>
          <a:xfrm>
            <a:off x="8412359" y="4558442"/>
            <a:ext cx="1652775" cy="1557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5">
                    <a:lumMod val="50000"/>
                  </a:schemeClr>
                </a:solidFill>
              </a:rPr>
              <a:t>Lighting and Ventilation Fixtures</a:t>
            </a:r>
          </a:p>
        </p:txBody>
      </p:sp>
      <p:sp>
        <p:nvSpPr>
          <p:cNvPr id="34" name="Oval 33"/>
          <p:cNvSpPr/>
          <p:nvPr/>
        </p:nvSpPr>
        <p:spPr>
          <a:xfrm>
            <a:off x="8412358" y="1995458"/>
            <a:ext cx="1652775" cy="154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5">
                    <a:lumMod val="50000"/>
                  </a:schemeClr>
                </a:solidFill>
              </a:rPr>
              <a:t>Lighting Requirement</a:t>
            </a:r>
          </a:p>
        </p:txBody>
      </p:sp>
    </p:spTree>
    <p:extLst>
      <p:ext uri="{BB962C8B-B14F-4D97-AF65-F5344CB8AC3E}">
        <p14:creationId xmlns:p14="http://schemas.microsoft.com/office/powerpoint/2010/main" val="9948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26DF-6E4B-6E9E-7F45-3521E2AE3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" y="614363"/>
            <a:ext cx="10515600" cy="67151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Biophilic</a:t>
            </a:r>
            <a:r>
              <a:rPr lang="en-US" dirty="0"/>
              <a:t> into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1C56E-4504-90F5-F883-23B1260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6305-5EC4-4F20-B50E-C3A3CD93D5CC}" type="slidenum">
              <a:rPr lang="en-IN" smtClean="0"/>
              <a:t>9</a:t>
            </a:fld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1315591" y="2953271"/>
            <a:ext cx="1872208" cy="18722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3">
                    <a:lumMod val="50000"/>
                  </a:schemeClr>
                </a:solidFill>
              </a:rPr>
              <a:t>Vegetative and Water Features</a:t>
            </a:r>
          </a:p>
        </p:txBody>
      </p:sp>
      <p:sp>
        <p:nvSpPr>
          <p:cNvPr id="5" name="Oval 4"/>
          <p:cNvSpPr/>
          <p:nvPr/>
        </p:nvSpPr>
        <p:spPr>
          <a:xfrm>
            <a:off x="2482577" y="1914526"/>
            <a:ext cx="129614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accent3">
                    <a:lumMod val="50000"/>
                  </a:schemeClr>
                </a:solidFill>
              </a:rPr>
              <a:t>Types of Plants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5347" y="102690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 of plants that are native to the location and/or adaptive to the climate</a:t>
            </a:r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97" y="4290544"/>
            <a:ext cx="2435566" cy="182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58" y="4290545"/>
            <a:ext cx="3240360" cy="182667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86230100"/>
              </p:ext>
            </p:extLst>
          </p:nvPr>
        </p:nvGraphicFramePr>
        <p:xfrm>
          <a:off x="3854450" y="2149507"/>
          <a:ext cx="5668963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WG TrueView Drawing" r:id="rId4" imgW="13182600" imgH="5695950" progId="DWGTrueView.Drawing.20">
                  <p:embed/>
                </p:oleObj>
              </mc:Choice>
              <mc:Fallback>
                <p:oleObj name="DWG TrueView Drawing" r:id="rId4" imgW="13182600" imgH="5695950" progId="DWGTrueView.Drawing.2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bright="8000" contrast="6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500" t="22878" r="27737" b="29716"/>
                      <a:stretch>
                        <a:fillRect/>
                      </a:stretch>
                    </p:blipFill>
                    <p:spPr bwMode="auto">
                      <a:xfrm>
                        <a:off x="3854450" y="2149507"/>
                        <a:ext cx="5668963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3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821</Words>
  <Application>Microsoft Office PowerPoint</Application>
  <PresentationFormat>Widescreen</PresentationFormat>
  <Paragraphs>217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Biophilic Design Approach for Improved Performance</vt:lpstr>
      <vt:lpstr>What is “Biophilic”?</vt:lpstr>
      <vt:lpstr>Biophilic vs. Sustainable vs. Green</vt:lpstr>
      <vt:lpstr>PowerPoint Presentation</vt:lpstr>
      <vt:lpstr>Why do we need “sustainable architecture”? </vt:lpstr>
      <vt:lpstr>What all comprises biophilic design?</vt:lpstr>
      <vt:lpstr>PowerPoint Presentation</vt:lpstr>
      <vt:lpstr>Biophilic into Green</vt:lpstr>
      <vt:lpstr>Biophilic into Green</vt:lpstr>
      <vt:lpstr>Biophilic into Green</vt:lpstr>
      <vt:lpstr>Biophilic into Green</vt:lpstr>
      <vt:lpstr>Biophilic into Green</vt:lpstr>
      <vt:lpstr>Biophilic into Green</vt:lpstr>
      <vt:lpstr>Biophilic into Green</vt:lpstr>
      <vt:lpstr>Biophilic into Green</vt:lpstr>
      <vt:lpstr>Biophilic into Green</vt:lpstr>
      <vt:lpstr>Benefits of biophilic and green architecture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 Kunal</dc:creator>
  <cp:lastModifiedBy>Deepak Singh Rana</cp:lastModifiedBy>
  <cp:revision>40</cp:revision>
  <dcterms:created xsi:type="dcterms:W3CDTF">2023-09-21T08:15:37Z</dcterms:created>
  <dcterms:modified xsi:type="dcterms:W3CDTF">2023-10-03T04:45:01Z</dcterms:modified>
</cp:coreProperties>
</file>